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7282" r:id="rId1"/>
  </p:sldMasterIdLst>
  <p:notesMasterIdLst>
    <p:notesMasterId r:id="rId38"/>
  </p:notesMasterIdLst>
  <p:handoutMasterIdLst>
    <p:handoutMasterId r:id="rId39"/>
  </p:handoutMasterIdLst>
  <p:sldIdLst>
    <p:sldId id="256" r:id="rId2"/>
    <p:sldId id="550" r:id="rId3"/>
    <p:sldId id="562" r:id="rId4"/>
    <p:sldId id="558" r:id="rId5"/>
    <p:sldId id="565" r:id="rId6"/>
    <p:sldId id="551" r:id="rId7"/>
    <p:sldId id="567" r:id="rId8"/>
    <p:sldId id="568" r:id="rId9"/>
    <p:sldId id="563" r:id="rId10"/>
    <p:sldId id="570" r:id="rId11"/>
    <p:sldId id="572" r:id="rId12"/>
    <p:sldId id="532" r:id="rId13"/>
    <p:sldId id="559" r:id="rId14"/>
    <p:sldId id="554" r:id="rId15"/>
    <p:sldId id="561" r:id="rId16"/>
    <p:sldId id="571" r:id="rId17"/>
    <p:sldId id="556" r:id="rId18"/>
    <p:sldId id="573" r:id="rId19"/>
    <p:sldId id="575" r:id="rId20"/>
    <p:sldId id="576" r:id="rId21"/>
    <p:sldId id="577" r:id="rId22"/>
    <p:sldId id="578" r:id="rId23"/>
    <p:sldId id="581" r:id="rId24"/>
    <p:sldId id="580" r:id="rId25"/>
    <p:sldId id="574" r:id="rId26"/>
    <p:sldId id="582" r:id="rId27"/>
    <p:sldId id="583" r:id="rId28"/>
    <p:sldId id="591" r:id="rId29"/>
    <p:sldId id="557" r:id="rId30"/>
    <p:sldId id="585" r:id="rId31"/>
    <p:sldId id="584" r:id="rId32"/>
    <p:sldId id="586" r:id="rId33"/>
    <p:sldId id="587" r:id="rId34"/>
    <p:sldId id="588" r:id="rId35"/>
    <p:sldId id="589" r:id="rId36"/>
    <p:sldId id="590" r:id="rId37"/>
  </p:sldIdLst>
  <p:sldSz cx="9906000" cy="6858000" type="A4"/>
  <p:notesSz cx="6807200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A0000"/>
    <a:srgbClr val="CCCC00"/>
    <a:srgbClr val="FFFFCC"/>
    <a:srgbClr val="FF99FF"/>
    <a:srgbClr val="FFDDFF"/>
    <a:srgbClr val="008000"/>
    <a:srgbClr val="E7FFE7"/>
    <a:srgbClr val="CCEC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4" autoAdjust="0"/>
    <p:restoredTop sz="94686" autoAdjust="0"/>
  </p:normalViewPr>
  <p:slideViewPr>
    <p:cSldViewPr>
      <p:cViewPr>
        <p:scale>
          <a:sx n="100" d="100"/>
          <a:sy n="100" d="100"/>
        </p:scale>
        <p:origin x="-2052" y="-15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1" d="100"/>
          <a:sy n="91" d="100"/>
        </p:scale>
        <p:origin x="-4020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42" cy="497524"/>
          </a:xfrm>
          <a:prstGeom prst="rect">
            <a:avLst/>
          </a:prstGeom>
        </p:spPr>
        <p:txBody>
          <a:bodyPr vert="horz" lIns="107076" tIns="53538" rIns="107076" bIns="53538" rtlCol="0"/>
          <a:lstStyle>
            <a:lvl1pPr algn="l">
              <a:defRPr sz="14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296" y="0"/>
            <a:ext cx="2949042" cy="497524"/>
          </a:xfrm>
          <a:prstGeom prst="rect">
            <a:avLst/>
          </a:prstGeom>
        </p:spPr>
        <p:txBody>
          <a:bodyPr vert="horz" lIns="107076" tIns="53538" rIns="107076" bIns="53538" rtlCol="0"/>
          <a:lstStyle>
            <a:lvl1pPr algn="r">
              <a:defRPr sz="1400"/>
            </a:lvl1pPr>
          </a:lstStyle>
          <a:p>
            <a:fld id="{B1CFE0B1-1894-4DDE-A42D-E27F91F57272}" type="datetimeFigureOut">
              <a:rPr lang="ko-KR" altLang="en-US" smtClean="0"/>
              <a:pPr/>
              <a:t>2017-10-12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9958"/>
            <a:ext cx="2949042" cy="497524"/>
          </a:xfrm>
          <a:prstGeom prst="rect">
            <a:avLst/>
          </a:prstGeom>
        </p:spPr>
        <p:txBody>
          <a:bodyPr vert="horz" lIns="107076" tIns="53538" rIns="107076" bIns="53538" rtlCol="0" anchor="b"/>
          <a:lstStyle>
            <a:lvl1pPr algn="l">
              <a:defRPr sz="14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296" y="9439958"/>
            <a:ext cx="2949042" cy="497524"/>
          </a:xfrm>
          <a:prstGeom prst="rect">
            <a:avLst/>
          </a:prstGeom>
        </p:spPr>
        <p:txBody>
          <a:bodyPr vert="horz" lIns="107076" tIns="53538" rIns="107076" bIns="53538" rtlCol="0" anchor="b"/>
          <a:lstStyle>
            <a:lvl1pPr algn="r">
              <a:defRPr sz="1400"/>
            </a:lvl1pPr>
          </a:lstStyle>
          <a:p>
            <a:fld id="{A8F220B7-0498-43DE-9581-42F6E16BF5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278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042" cy="497524"/>
          </a:xfrm>
          <a:prstGeom prst="rect">
            <a:avLst/>
          </a:prstGeom>
        </p:spPr>
        <p:txBody>
          <a:bodyPr vert="horz" lIns="107076" tIns="53538" rIns="107076" bIns="53538" rtlCol="0"/>
          <a:lstStyle>
            <a:lvl1pPr algn="l">
              <a:defRPr sz="14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296" y="0"/>
            <a:ext cx="2949042" cy="497524"/>
          </a:xfrm>
          <a:prstGeom prst="rect">
            <a:avLst/>
          </a:prstGeom>
        </p:spPr>
        <p:txBody>
          <a:bodyPr vert="horz" lIns="107076" tIns="53538" rIns="107076" bIns="53538" rtlCol="0"/>
          <a:lstStyle>
            <a:lvl1pPr algn="r">
              <a:defRPr sz="1400"/>
            </a:lvl1pPr>
          </a:lstStyle>
          <a:p>
            <a:fld id="{A208DE53-C58E-4E29-850E-BEEA768A9C49}" type="datetimeFigureOut">
              <a:rPr lang="ko-KR" altLang="en-US" smtClean="0"/>
              <a:pPr/>
              <a:t>2017-10-12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7076" tIns="53538" rIns="107076" bIns="53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976" y="4720908"/>
            <a:ext cx="5447250" cy="4472145"/>
          </a:xfrm>
          <a:prstGeom prst="rect">
            <a:avLst/>
          </a:prstGeom>
        </p:spPr>
        <p:txBody>
          <a:bodyPr vert="horz" lIns="107076" tIns="53538" rIns="107076" bIns="5353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9958"/>
            <a:ext cx="2949042" cy="497524"/>
          </a:xfrm>
          <a:prstGeom prst="rect">
            <a:avLst/>
          </a:prstGeom>
        </p:spPr>
        <p:txBody>
          <a:bodyPr vert="horz" lIns="107076" tIns="53538" rIns="107076" bIns="53538" rtlCol="0" anchor="b"/>
          <a:lstStyle>
            <a:lvl1pPr algn="l">
              <a:defRPr sz="14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296" y="9439958"/>
            <a:ext cx="2949042" cy="497524"/>
          </a:xfrm>
          <a:prstGeom prst="rect">
            <a:avLst/>
          </a:prstGeom>
        </p:spPr>
        <p:txBody>
          <a:bodyPr vert="horz" lIns="107076" tIns="53538" rIns="107076" bIns="53538" rtlCol="0" anchor="b"/>
          <a:lstStyle>
            <a:lvl1pPr algn="r">
              <a:defRPr sz="1400"/>
            </a:lvl1pPr>
          </a:lstStyle>
          <a:p>
            <a:fld id="{5B793878-D044-4BC2-B543-D0DEA6B22E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456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반드시일등합시다_일반서체_LG R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" y="115888"/>
            <a:ext cx="2320925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7" descr="백색바탕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42338" y="6089650"/>
            <a:ext cx="1136650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4860925" y="1693863"/>
            <a:ext cx="184150" cy="6461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anchorCtr="1">
            <a:spAutoFit/>
          </a:bodyPr>
          <a:lstStyle/>
          <a:p>
            <a:pPr algn="ctr">
              <a:defRPr/>
            </a:pPr>
            <a:endParaRPr kumimoji="0" lang="en-US" altLang="ko-KR" sz="3600" b="1" kern="0" dirty="0">
              <a:latin typeface="Arial" charset="0"/>
              <a:ea typeface="돋움" pitchFamily="50" charset="-127"/>
              <a:cs typeface="+mj-cs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xfrm>
            <a:off x="990600" y="1546225"/>
            <a:ext cx="7924800" cy="8921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buNone/>
              <a:defRPr sz="4000">
                <a:latin typeface="LG스마트체 Bold" panose="020B0600000101010101" pitchFamily="50" charset="-127"/>
                <a:ea typeface="LG스마트체 Bold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2721769" y="2802732"/>
            <a:ext cx="4462462" cy="1252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+mj-lt"/>
              <a:buAutoNum type="arabicPeriod"/>
              <a:defRPr sz="1600">
                <a:latin typeface="LG스마트체 SemiBold" panose="020B0600000101010101" pitchFamily="50" charset="-127"/>
                <a:ea typeface="LG스마트체 SemiBold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2" hasCustomPrompt="1"/>
          </p:nvPr>
        </p:nvSpPr>
        <p:spPr>
          <a:xfrm>
            <a:off x="4147344" y="5387749"/>
            <a:ext cx="1611312" cy="3048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800">
                <a:latin typeface="LG스마트체 Bold" panose="020B0600000101010101" pitchFamily="50" charset="-127"/>
                <a:ea typeface="LG스마트체 Bold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ko-KR" altLang="en-US" dirty="0" smtClean="0"/>
              <a:t>날짜</a:t>
            </a:r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3" hasCustomPrompt="1"/>
          </p:nvPr>
        </p:nvSpPr>
        <p:spPr>
          <a:xfrm>
            <a:off x="2764972" y="5769429"/>
            <a:ext cx="4376057" cy="816430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>
                <a:latin typeface="LG스마트체 Bold" panose="020B0600000101010101" pitchFamily="50" charset="-127"/>
                <a:ea typeface="LG스마트체 Bold" panose="020B0600000101010101" pitchFamily="50" charset="-127"/>
                <a:cs typeface="Arial" pitchFamily="34" charset="0"/>
              </a:defRPr>
            </a:lvl1pPr>
          </a:lstStyle>
          <a:p>
            <a:pPr lvl="0"/>
            <a:r>
              <a:rPr lang="ko-KR" altLang="en-US" dirty="0" smtClean="0"/>
              <a:t>조직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9530" y="1142984"/>
            <a:ext cx="9286940" cy="52864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900"/>
              </a:spcBef>
              <a:defRPr sz="1600" b="0">
                <a:latin typeface="LG스마트체 Bold" panose="020B0600000101010101" pitchFamily="50" charset="-127"/>
                <a:ea typeface="LG스마트체 Bold" panose="020B0600000101010101" pitchFamily="50" charset="-127"/>
                <a:cs typeface="Arial" pitchFamily="34" charset="0"/>
              </a:defRPr>
            </a:lvl1pPr>
            <a:lvl2pPr marL="449263" indent="-177800">
              <a:defRPr sz="1300" b="0" i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defRPr>
            </a:lvl2pPr>
            <a:lvl3pPr marL="627063" indent="-177800">
              <a:defRPr sz="1300" b="0" i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defRPr>
            </a:lvl3pPr>
            <a:lvl4pPr marL="804863" indent="-177800">
              <a:defRPr sz="1100" b="0" i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defRPr>
            </a:lvl4pPr>
            <a:lvl5pPr marL="982663" indent="-177800">
              <a:defRPr sz="1100" b="0" i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LG스마트체 Regular" panose="020B0600000101010101" pitchFamily="50" charset="-127"/>
                <a:ea typeface="LG스마트체 Regular" panose="020B0600000101010101" pitchFamily="50" charset="-127"/>
              </a:defRPr>
            </a:lvl1pPr>
          </a:lstStyle>
          <a:p>
            <a:fld id="{0FCD15B4-D0E3-4247-9BDC-B12A0C2ABA1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000" b="0">
                <a:latin typeface="LG스마트체 Bold" panose="020B0600000101010101" pitchFamily="50" charset="-127"/>
                <a:ea typeface="LG스마트체 Bold" panose="020B060000010101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309530" y="500045"/>
            <a:ext cx="9286940" cy="357187"/>
          </a:xfrm>
        </p:spPr>
        <p:txBody>
          <a:bodyPr>
            <a:noAutofit/>
          </a:bodyPr>
          <a:lstStyle>
            <a:lvl1pPr>
              <a:buNone/>
              <a:defRPr sz="1700" b="0">
                <a:latin typeface="LG스마트체 Bold" panose="020B0600000101010101" pitchFamily="50" charset="-127"/>
                <a:ea typeface="LG스마트체 Bold" panose="020B0600000101010101" pitchFamily="50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1"/>
          <p:cNvSpPr>
            <a:spLocks noChangeShapeType="1"/>
          </p:cNvSpPr>
          <p:nvPr/>
        </p:nvSpPr>
        <p:spPr bwMode="auto">
          <a:xfrm>
            <a:off x="0" y="6500834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28" name="Line 14"/>
          <p:cNvSpPr>
            <a:spLocks noChangeShapeType="1"/>
          </p:cNvSpPr>
          <p:nvPr/>
        </p:nvSpPr>
        <p:spPr bwMode="auto">
          <a:xfrm>
            <a:off x="0" y="428604"/>
            <a:ext cx="990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380968" y="1071546"/>
            <a:ext cx="9144064" cy="535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4"/>
          </p:nvPr>
        </p:nvSpPr>
        <p:spPr>
          <a:xfrm>
            <a:off x="3797300" y="6531427"/>
            <a:ext cx="2311400" cy="250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0FCD15B4-D0E3-4247-9BDC-B12A0C2ABA1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제목 개체 틀 10"/>
          <p:cNvSpPr>
            <a:spLocks noGrp="1"/>
          </p:cNvSpPr>
          <p:nvPr>
            <p:ph type="title"/>
          </p:nvPr>
        </p:nvSpPr>
        <p:spPr>
          <a:xfrm>
            <a:off x="23778" y="-24"/>
            <a:ext cx="8915400" cy="428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283" r:id="rId1"/>
    <p:sldLayoutId id="2147487284" r:id="rId2"/>
  </p:sldLayoutIdLst>
  <p:hf hdr="0" ftr="0" dt="0"/>
  <p:txStyles>
    <p:titleStyle>
      <a:lvl1pPr marL="0" marR="0" indent="0" algn="l" defTabSz="914400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kumimoji="1" sz="18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271463" indent="-271463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u"/>
        <a:defRPr kumimoji="1" sz="1400" b="1"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1pPr>
      <a:lvl2pPr marL="355600" indent="-177800" algn="l" rtl="0" eaLnBrk="1" fontAlgn="base" latinLnBrk="1" hangingPunct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1300"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2pPr>
      <a:lvl3pPr marL="627063" indent="-1778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3pPr>
      <a:lvl4pPr marL="804863" indent="-1778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4pPr>
      <a:lvl5pPr marL="982663" indent="-169863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맑은 고딕" pitchFamily="50" charset="-127"/>
          <a:ea typeface="맑은 고딕" pitchFamily="50" charset="-127"/>
          <a:cs typeface="Arial" pitchFamily="34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7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38158" y="1546225"/>
            <a:ext cx="8577620" cy="892175"/>
          </a:xfrm>
        </p:spPr>
        <p:txBody>
          <a:bodyPr>
            <a:noAutofit/>
          </a:bodyPr>
          <a:lstStyle/>
          <a:p>
            <a:r>
              <a:rPr lang="en-US" altLang="ko-KR" sz="4000" dirty="0" smtClean="0"/>
              <a:t>Niagara Platform Architecture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94595" y="3151371"/>
            <a:ext cx="3715794" cy="1706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 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4103124" y="5027709"/>
            <a:ext cx="1611312" cy="3048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2017. 9. </a:t>
            </a:r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2720752" y="5409389"/>
            <a:ext cx="4376057" cy="467883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B2B </a:t>
            </a:r>
            <a:r>
              <a:rPr lang="ko-KR" altLang="en-US" sz="1800" dirty="0" smtClean="0"/>
              <a:t>솔루션 센터 </a:t>
            </a:r>
            <a:r>
              <a:rPr lang="en-US" altLang="ko-KR" sz="1800" dirty="0" smtClean="0"/>
              <a:t>ECT</a:t>
            </a:r>
            <a:r>
              <a:rPr lang="ko-KR" altLang="en-US" sz="1800" dirty="0" smtClean="0"/>
              <a:t>팀 이세영 선임</a:t>
            </a:r>
            <a:endParaRPr lang="en-US" altLang="ko-KR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 : Point </a:t>
            </a:r>
            <a:r>
              <a:rPr lang="ko-KR" altLang="en-US" dirty="0" smtClean="0"/>
              <a:t>클래스 다이어그램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어떤 스칼라 값과 그에 대한 상태를 저장하는 객체</a:t>
            </a:r>
            <a:r>
              <a:rPr lang="en-US" altLang="ko-KR" dirty="0" smtClean="0"/>
              <a:t>.(</a:t>
            </a:r>
            <a:r>
              <a:rPr lang="ko-KR" altLang="en-US" dirty="0" smtClean="0"/>
              <a:t>정적 상태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5" name="Picture 3" descr="C:\Users\USER\Desktop\BStru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66" y="1268760"/>
            <a:ext cx="5042154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USER\Desktop\BControlPoi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813170"/>
            <a:ext cx="3656856" cy="577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원호 8"/>
          <p:cNvSpPr/>
          <p:nvPr/>
        </p:nvSpPr>
        <p:spPr bwMode="auto">
          <a:xfrm rot="19838156">
            <a:off x="4611597" y="1516691"/>
            <a:ext cx="1833340" cy="562867"/>
          </a:xfrm>
          <a:prstGeom prst="arc">
            <a:avLst>
              <a:gd name="adj1" fmla="val 10827105"/>
              <a:gd name="adj2" fmla="val 0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/>
          <p:cNvSpPr/>
          <p:nvPr/>
        </p:nvSpPr>
        <p:spPr bwMode="auto">
          <a:xfrm>
            <a:off x="5241032" y="3284984"/>
            <a:ext cx="3024336" cy="576064"/>
          </a:xfrm>
          <a:prstGeom prst="arc">
            <a:avLst>
              <a:gd name="adj1" fmla="val 10827105"/>
              <a:gd name="adj2" fmla="val 0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465168" y="3429000"/>
            <a:ext cx="1160275" cy="648072"/>
          </a:xfrm>
          <a:prstGeom prst="rect">
            <a:avLst/>
          </a:prstGeom>
          <a:noFill/>
          <a:ln w="3175">
            <a:solidFill>
              <a:srgbClr val="F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 bwMode="auto">
          <a:xfrm rot="10800000">
            <a:off x="3738318" y="1594892"/>
            <a:ext cx="792088" cy="648072"/>
          </a:xfrm>
          <a:prstGeom prst="bentConnector3">
            <a:avLst>
              <a:gd name="adj1" fmla="val -1949"/>
            </a:avLst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직사각형 14"/>
          <p:cNvSpPr/>
          <p:nvPr/>
        </p:nvSpPr>
        <p:spPr>
          <a:xfrm>
            <a:off x="1134982" y="1268760"/>
            <a:ext cx="3960440" cy="2160240"/>
          </a:xfrm>
          <a:prstGeom prst="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3440832" y="991761"/>
            <a:ext cx="1662635" cy="30777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Composite Pattern</a:t>
            </a:r>
            <a:endParaRPr kumimoji="0" lang="ko-KR" altLang="en-US" sz="1400" b="1" kern="0" dirty="0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18" name="직선 화살표 연결선 17"/>
          <p:cNvCxnSpPr/>
          <p:nvPr/>
        </p:nvCxnSpPr>
        <p:spPr bwMode="auto">
          <a:xfrm flipH="1">
            <a:off x="2935182" y="4365104"/>
            <a:ext cx="936105" cy="0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 flipH="1">
            <a:off x="2935182" y="4941168"/>
            <a:ext cx="936105" cy="0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직선 화살표 연결선 27"/>
          <p:cNvCxnSpPr/>
          <p:nvPr/>
        </p:nvCxnSpPr>
        <p:spPr bwMode="auto">
          <a:xfrm flipH="1">
            <a:off x="2935182" y="5517232"/>
            <a:ext cx="936105" cy="0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직선 화살표 연결선 28"/>
          <p:cNvCxnSpPr/>
          <p:nvPr/>
        </p:nvCxnSpPr>
        <p:spPr bwMode="auto">
          <a:xfrm flipH="1">
            <a:off x="2935182" y="6093296"/>
            <a:ext cx="936105" cy="0"/>
          </a:xfrm>
          <a:prstGeom prst="straightConnector1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 bwMode="auto">
          <a:xfrm>
            <a:off x="3899791" y="1340768"/>
            <a:ext cx="5597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has-a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3151914" y="4077072"/>
            <a:ext cx="5597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has-a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3151914" y="4664169"/>
            <a:ext cx="5597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has-a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3151914" y="5240233"/>
            <a:ext cx="5597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has-a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3151914" y="5816297"/>
            <a:ext cx="5597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has-a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7345558" y="3476037"/>
            <a:ext cx="5597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has-a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12640" y="4086596"/>
            <a:ext cx="3382782" cy="2366739"/>
          </a:xfrm>
          <a:prstGeom prst="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272480" y="4200182"/>
            <a:ext cx="1383712" cy="30777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데이터 타입 구분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5341264" y="4200182"/>
            <a:ext cx="989373" cy="52322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복합객체</a:t>
            </a:r>
            <a:endParaRPr kumimoji="0" lang="en-US" altLang="ko-KR" sz="1400" b="1" kern="0" dirty="0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ko-KR" altLang="en-US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값 </a:t>
            </a:r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+ </a:t>
            </a:r>
            <a:r>
              <a:rPr kumimoji="0" lang="ko-KR" altLang="en-US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상태</a:t>
            </a:r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ko-KR" altLang="en-US" sz="1400" b="1" kern="0" dirty="0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79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ProxyExt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Point</a:t>
            </a:r>
            <a:r>
              <a:rPr lang="ko-KR" altLang="en-US" dirty="0" smtClean="0"/>
              <a:t>의 부가 속성 확장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Read / Write </a:t>
            </a:r>
            <a:r>
              <a:rPr lang="ko-KR" altLang="en-US" dirty="0" smtClean="0"/>
              <a:t>처리의 중간 상태 관리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 : Point – </a:t>
            </a:r>
            <a:r>
              <a:rPr lang="en-US" altLang="ko-KR" dirty="0" err="1" smtClean="0"/>
              <a:t>ProxyExt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다이어그램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Point</a:t>
            </a:r>
            <a:r>
              <a:rPr lang="ko-KR" altLang="en-US" dirty="0" smtClean="0"/>
              <a:t>의 부가적인 속성을 확장하고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과도 상태를 관리하여 </a:t>
            </a:r>
            <a:r>
              <a:rPr lang="en-US" altLang="ko-KR" dirty="0" smtClean="0"/>
              <a:t>Point</a:t>
            </a:r>
            <a:r>
              <a:rPr lang="ko-KR" altLang="en-US" dirty="0" smtClean="0"/>
              <a:t>에 최종 결과만을 업데이트 해 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123" name="Picture 3" descr="C:\Users\USER\Desktop\Point_Prox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68" y="1176928"/>
            <a:ext cx="6834784" cy="558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 : Niagara Point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3" t="15962" r="51875" b="55769"/>
          <a:stretch/>
        </p:blipFill>
        <p:spPr bwMode="auto">
          <a:xfrm>
            <a:off x="3558600" y="4480767"/>
            <a:ext cx="2514912" cy="1972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51" t="15385" r="51042" b="27885"/>
          <a:stretch/>
        </p:blipFill>
        <p:spPr bwMode="auto">
          <a:xfrm>
            <a:off x="3490020" y="590461"/>
            <a:ext cx="2583492" cy="3890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1" t="26175" r="84141" b="68825"/>
          <a:stretch/>
        </p:blipFill>
        <p:spPr bwMode="auto">
          <a:xfrm>
            <a:off x="2106588" y="3734172"/>
            <a:ext cx="70104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/>
          <p:nvPr/>
        </p:nvCxnSpPr>
        <p:spPr bwMode="auto">
          <a:xfrm flipV="1">
            <a:off x="2735620" y="764704"/>
            <a:ext cx="864096" cy="309634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2807628" y="4005064"/>
            <a:ext cx="750972" cy="475703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65384" r="59375" b="26431"/>
          <a:stretch/>
        </p:blipFill>
        <p:spPr bwMode="auto">
          <a:xfrm>
            <a:off x="560512" y="3284984"/>
            <a:ext cx="1282700" cy="81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 bwMode="auto">
          <a:xfrm>
            <a:off x="6393160" y="4653136"/>
            <a:ext cx="1449436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readOk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/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readFail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writeOk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/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writeFail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6" name="오른쪽 중괄호 5"/>
          <p:cNvSpPr/>
          <p:nvPr/>
        </p:nvSpPr>
        <p:spPr bwMode="auto">
          <a:xfrm>
            <a:off x="6073512" y="1340768"/>
            <a:ext cx="175632" cy="2261902"/>
          </a:xfrm>
          <a:prstGeom prst="rightBrac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 bwMode="auto">
          <a:xfrm>
            <a:off x="6177136" y="2204864"/>
            <a:ext cx="3732112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우선순위 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: in1 &gt; in2 …… &gt;in16&gt;Fallback</a:t>
            </a:r>
          </a:p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Out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은 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in1 ~ Fallback 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중 높은 우선 순위의 값으로 </a:t>
            </a:r>
            <a:r>
              <a:rPr kumimoji="0" lang="ko-KR" altLang="en-US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셋팅됨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6177136" y="3656057"/>
            <a:ext cx="3225563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리부트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되어도 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Fallback 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값은 계속 저장되어 있음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</a:p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일종의 저장성 데이터 역할</a:t>
            </a:r>
            <a:r>
              <a:rPr kumimoji="0" lang="en-US" altLang="ko-KR" sz="12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12" name="직선 연결선 11"/>
          <p:cNvCxnSpPr>
            <a:endCxn id="23" idx="1"/>
          </p:cNvCxnSpPr>
          <p:nvPr/>
        </p:nvCxnSpPr>
        <p:spPr bwMode="auto">
          <a:xfrm>
            <a:off x="5601072" y="3794556"/>
            <a:ext cx="576064" cy="92334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64741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 : Point </a:t>
            </a:r>
            <a:r>
              <a:rPr lang="ko-KR" altLang="en-US" dirty="0" smtClean="0"/>
              <a:t>동작 다이어그램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5" t="20961" r="47656" b="42116"/>
          <a:stretch/>
        </p:blipFill>
        <p:spPr bwMode="auto">
          <a:xfrm>
            <a:off x="1712640" y="2060848"/>
            <a:ext cx="62103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705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BComponent</a:t>
            </a:r>
            <a:r>
              <a:rPr lang="en-US" altLang="ko-KR" dirty="0" smtClean="0"/>
              <a:t> Life Cycle</a:t>
            </a:r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Life Cycle : </a:t>
            </a:r>
            <a:r>
              <a:rPr lang="en-US" altLang="ko-KR" dirty="0" err="1" smtClean="0"/>
              <a:t>BComponent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시스템 내 실행 가능한 런타임 객체들의 최상위 타입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6321152" y="2470244"/>
            <a:ext cx="3744416" cy="30469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rtlCol="0" anchorCtr="1">
            <a:spAutoFit/>
          </a:bodyPr>
          <a:lstStyle/>
          <a:p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final </a:t>
            </a:r>
            <a:r>
              <a:rPr lang="en-US" altLang="ko-KR" sz="1200" b="1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isRunning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final void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final void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stop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started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descendantsStarted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stopped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descendantsStopped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stationStarted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atSteadyState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clockChanged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BRelTime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shift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final </a:t>
            </a:r>
            <a:r>
              <a:rPr lang="en-US" altLang="ko-KR" sz="1200" b="1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isSubscribed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final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Subscriber[]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getSubscribers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subscribed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 b="1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void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unsubscribed</a:t>
            </a:r>
            <a:r>
              <a:rPr lang="en-US" altLang="ko-K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kumimoji="0" lang="ko-KR" altLang="en-US" sz="1200" kern="0" dirty="0" smtClean="0">
              <a:latin typeface="Arial" panose="020B060402020202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46446" r="46746" b="11209"/>
          <a:stretch/>
        </p:blipFill>
        <p:spPr bwMode="auto">
          <a:xfrm>
            <a:off x="1208584" y="2535580"/>
            <a:ext cx="423950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20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컴포지트</a:t>
            </a:r>
            <a:r>
              <a:rPr lang="ko-KR" altLang="en-US" dirty="0" smtClean="0"/>
              <a:t> 패턴</a:t>
            </a:r>
            <a:r>
              <a:rPr lang="en-US" altLang="ko-KR" dirty="0" smtClean="0"/>
              <a:t>(Composite Pattern)</a:t>
            </a:r>
            <a:r>
              <a:rPr lang="ko-KR" altLang="en-US" dirty="0" smtClean="0"/>
              <a:t> 구조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BValue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타입들의 트리 구조 형성 가능</a:t>
            </a:r>
            <a:endParaRPr lang="en-US" altLang="ko-KR" dirty="0" smtClean="0"/>
          </a:p>
          <a:p>
            <a:r>
              <a:rPr lang="en-US" altLang="ko-KR" dirty="0" smtClean="0"/>
              <a:t>Slot</a:t>
            </a:r>
            <a:r>
              <a:rPr lang="ko-KR" altLang="en-US" dirty="0" smtClean="0"/>
              <a:t>을 활용한 느슨한 결합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BComponent</a:t>
            </a:r>
            <a:r>
              <a:rPr lang="ko-KR" altLang="en-US" dirty="0" smtClean="0"/>
              <a:t>들 간의 관계를 </a:t>
            </a:r>
            <a:r>
              <a:rPr lang="en-US" altLang="ko-KR" dirty="0" smtClean="0"/>
              <a:t>name : value </a:t>
            </a:r>
            <a:r>
              <a:rPr lang="ko-KR" altLang="en-US" dirty="0" smtClean="0"/>
              <a:t>형태로 표현하는 객체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추가 속성들의 저장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네이밍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검색을 지원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: </a:t>
            </a:r>
            <a:r>
              <a:rPr lang="en-US" altLang="ko-KR" dirty="0" err="1"/>
              <a:t>BComponent</a:t>
            </a:r>
            <a:r>
              <a:rPr lang="en-US" altLang="ko-KR" dirty="0"/>
              <a:t> </a:t>
            </a:r>
            <a:r>
              <a:rPr lang="en-US" altLang="ko-KR" dirty="0" smtClean="0"/>
              <a:t>Architecture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38" t="38077" r="28489" b="46312"/>
          <a:stretch/>
        </p:blipFill>
        <p:spPr bwMode="auto">
          <a:xfrm>
            <a:off x="7689304" y="4869160"/>
            <a:ext cx="1933575" cy="1546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3" t="4711" r="44583" b="45385"/>
          <a:stretch/>
        </p:blipFill>
        <p:spPr bwMode="auto">
          <a:xfrm>
            <a:off x="560511" y="2564904"/>
            <a:ext cx="5957845" cy="385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78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3224808" y="3284984"/>
            <a:ext cx="1656184" cy="2880320"/>
          </a:xfrm>
          <a:prstGeom prst="roundRect">
            <a:avLst>
              <a:gd name="adj" fmla="val 256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nDriver</a:t>
            </a:r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(Module)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: </a:t>
            </a:r>
            <a:r>
              <a:rPr lang="en-US" altLang="ko-KR" dirty="0" err="1"/>
              <a:t>BComponent</a:t>
            </a:r>
            <a:r>
              <a:rPr lang="en-US" altLang="ko-KR" dirty="0"/>
              <a:t> </a:t>
            </a:r>
            <a:r>
              <a:rPr lang="en-US" altLang="ko-KR" dirty="0" smtClean="0"/>
              <a:t>Hierarchy - </a:t>
            </a:r>
            <a:r>
              <a:rPr lang="en-US" altLang="ko-KR" dirty="0" err="1" smtClean="0"/>
              <a:t>nDriver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USER\Desktop\Di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1" y="1556792"/>
            <a:ext cx="4211674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 bwMode="auto">
          <a:xfrm>
            <a:off x="1712640" y="5517232"/>
            <a:ext cx="1944216" cy="36004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4088904" y="3938944"/>
            <a:ext cx="5597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has-a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4088904" y="4581128"/>
            <a:ext cx="5597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has-a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088904" y="5312241"/>
            <a:ext cx="5597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has-a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09184" y="4624784"/>
            <a:ext cx="1224136" cy="676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A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745088" y="2060848"/>
            <a:ext cx="3456384" cy="2088232"/>
          </a:xfrm>
          <a:prstGeom prst="roundRect">
            <a:avLst>
              <a:gd name="adj" fmla="val 256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Connectivity System</a:t>
            </a: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753200" y="4437112"/>
            <a:ext cx="936104" cy="360040"/>
          </a:xfrm>
          <a:prstGeom prst="roundRect">
            <a:avLst>
              <a:gd name="adj" fmla="val 96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Protocol A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7977336" y="4624784"/>
            <a:ext cx="1224136" cy="676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B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121352" y="4437112"/>
            <a:ext cx="936104" cy="360040"/>
          </a:xfrm>
          <a:prstGeom prst="roundRect">
            <a:avLst>
              <a:gd name="adj" fmla="val 96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Protocol B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753200" y="3717032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 A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121352" y="3717032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 B</a:t>
            </a:r>
          </a:p>
        </p:txBody>
      </p:sp>
      <p:cxnSp>
        <p:nvCxnSpPr>
          <p:cNvPr id="59" name="직선 연결선 58"/>
          <p:cNvCxnSpPr>
            <a:stCxn id="54" idx="0"/>
            <a:endCxn id="57" idx="2"/>
          </p:cNvCxnSpPr>
          <p:nvPr/>
        </p:nvCxnSpPr>
        <p:spPr bwMode="auto">
          <a:xfrm flipV="1">
            <a:off x="7221252" y="4077072"/>
            <a:ext cx="0" cy="36004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60" name="직선 연결선 59"/>
          <p:cNvCxnSpPr>
            <a:stCxn id="56" idx="0"/>
            <a:endCxn id="58" idx="2"/>
          </p:cNvCxnSpPr>
          <p:nvPr/>
        </p:nvCxnSpPr>
        <p:spPr bwMode="auto">
          <a:xfrm flipV="1">
            <a:off x="8589404" y="4077072"/>
            <a:ext cx="0" cy="36004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61" name="모서리가 둥근 직사각형 60"/>
          <p:cNvSpPr/>
          <p:nvPr/>
        </p:nvSpPr>
        <p:spPr>
          <a:xfrm>
            <a:off x="6734444" y="3351295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P1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094484" y="3355931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P2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454524" y="3355931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P3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090185" y="3351295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P1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450225" y="3355931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P2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810265" y="3355931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P3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67" name="꺾인 연결선 66"/>
          <p:cNvCxnSpPr>
            <a:stCxn id="61" idx="0"/>
            <a:endCxn id="64" idx="0"/>
          </p:cNvCxnSpPr>
          <p:nvPr/>
        </p:nvCxnSpPr>
        <p:spPr bwMode="auto">
          <a:xfrm rot="5400000" flipH="1" flipV="1">
            <a:off x="7556330" y="2673425"/>
            <a:ext cx="12700" cy="1355741"/>
          </a:xfrm>
          <a:prstGeom prst="bentConnector3">
            <a:avLst>
              <a:gd name="adj1" fmla="val 5698079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8" name="TextBox 67"/>
          <p:cNvSpPr txBox="1"/>
          <p:nvPr/>
        </p:nvSpPr>
        <p:spPr bwMode="auto">
          <a:xfrm>
            <a:off x="6951983" y="2390691"/>
            <a:ext cx="521297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Alarm</a:t>
            </a:r>
            <a:endParaRPr kumimoji="0" lang="ko-KR" altLang="en-US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69" name="꺾인 연결선 68"/>
          <p:cNvCxnSpPr>
            <a:stCxn id="62" idx="0"/>
            <a:endCxn id="65" idx="0"/>
          </p:cNvCxnSpPr>
          <p:nvPr/>
        </p:nvCxnSpPr>
        <p:spPr bwMode="auto">
          <a:xfrm rot="5400000" flipH="1" flipV="1">
            <a:off x="7916370" y="2678061"/>
            <a:ext cx="12700" cy="1355741"/>
          </a:xfrm>
          <a:prstGeom prst="bentConnector3">
            <a:avLst>
              <a:gd name="adj1" fmla="val 3634394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모서리가 둥근 직사각형 69"/>
          <p:cNvSpPr/>
          <p:nvPr/>
        </p:nvSpPr>
        <p:spPr>
          <a:xfrm>
            <a:off x="7314305" y="2725307"/>
            <a:ext cx="775879" cy="379657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Point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연결 </a:t>
            </a:r>
            <a:r>
              <a:rPr lang="ko-KR" altLang="en-US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로직</a:t>
            </a:r>
            <a:endParaRPr lang="ko-KR" altLang="en-US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71" name="꺾인 연결선 70"/>
          <p:cNvCxnSpPr>
            <a:stCxn id="66" idx="0"/>
            <a:endCxn id="63" idx="0"/>
          </p:cNvCxnSpPr>
          <p:nvPr/>
        </p:nvCxnSpPr>
        <p:spPr bwMode="auto">
          <a:xfrm rot="16200000" flipV="1">
            <a:off x="8276411" y="2678060"/>
            <a:ext cx="12700" cy="1355741"/>
          </a:xfrm>
          <a:prstGeom prst="bentConnector3">
            <a:avLst>
              <a:gd name="adj1" fmla="val 1387244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원통 71"/>
          <p:cNvSpPr/>
          <p:nvPr/>
        </p:nvSpPr>
        <p:spPr>
          <a:xfrm>
            <a:off x="5817096" y="3717032"/>
            <a:ext cx="720080" cy="360040"/>
          </a:xfrm>
          <a:prstGeom prst="ca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Repo.</a:t>
            </a:r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73" name="꺾인 연결선 72"/>
          <p:cNvCxnSpPr>
            <a:stCxn id="61" idx="1"/>
            <a:endCxn id="72" idx="1"/>
          </p:cNvCxnSpPr>
          <p:nvPr/>
        </p:nvCxnSpPr>
        <p:spPr bwMode="auto">
          <a:xfrm rot="10800000" flipV="1">
            <a:off x="6177136" y="3497628"/>
            <a:ext cx="557308" cy="219403"/>
          </a:xfrm>
          <a:prstGeom prst="bentConnector2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모서리가 둥근 직사각형 73"/>
          <p:cNvSpPr/>
          <p:nvPr/>
        </p:nvSpPr>
        <p:spPr>
          <a:xfrm>
            <a:off x="5841759" y="2646572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6163719" y="2652269"/>
            <a:ext cx="615874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: Point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76" name="직선 연결선 75"/>
          <p:cNvCxnSpPr/>
          <p:nvPr/>
        </p:nvCxnSpPr>
        <p:spPr bwMode="auto">
          <a:xfrm>
            <a:off x="4520952" y="3789040"/>
            <a:ext cx="2691679" cy="468052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79" name="직선 연결선 78"/>
          <p:cNvCxnSpPr/>
          <p:nvPr/>
        </p:nvCxnSpPr>
        <p:spPr bwMode="auto">
          <a:xfrm>
            <a:off x="4520952" y="4390758"/>
            <a:ext cx="2258641" cy="118362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81" name="직선 연결선 80"/>
          <p:cNvCxnSpPr/>
          <p:nvPr/>
        </p:nvCxnSpPr>
        <p:spPr bwMode="auto">
          <a:xfrm>
            <a:off x="4520952" y="4390758"/>
            <a:ext cx="2160240" cy="406394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84" name="직선 연결선 83"/>
          <p:cNvCxnSpPr>
            <a:endCxn id="61" idx="2"/>
          </p:cNvCxnSpPr>
          <p:nvPr/>
        </p:nvCxnSpPr>
        <p:spPr bwMode="auto">
          <a:xfrm flipV="1">
            <a:off x="4520952" y="3643963"/>
            <a:ext cx="2357508" cy="2030112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4038370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 Cycle : </a:t>
            </a:r>
            <a:r>
              <a:rPr lang="en-US" altLang="ko-KR" dirty="0" err="1"/>
              <a:t>BComponent</a:t>
            </a:r>
            <a:r>
              <a:rPr lang="en-US" altLang="ko-KR" dirty="0"/>
              <a:t> Hierarchy -</a:t>
            </a:r>
            <a:r>
              <a:rPr lang="en-US" altLang="ko-KR" dirty="0" smtClean="0"/>
              <a:t> Station &amp; </a:t>
            </a:r>
            <a:r>
              <a:rPr lang="en-US" altLang="ko-KR" dirty="0" err="1" smtClean="0"/>
              <a:t>nDriver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트리</a:t>
            </a:r>
            <a:r>
              <a:rPr lang="en-US" altLang="ko-KR" dirty="0" smtClean="0"/>
              <a:t>(tree) </a:t>
            </a:r>
            <a:r>
              <a:rPr lang="ko-KR" altLang="en-US" dirty="0" smtClean="0"/>
              <a:t>형태로 계층화 된 런타임 객체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30981" r="84375" b="40480"/>
          <a:stretch/>
        </p:blipFill>
        <p:spPr bwMode="auto">
          <a:xfrm>
            <a:off x="2027180" y="3006477"/>
            <a:ext cx="2466975" cy="282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000672" y="2996952"/>
            <a:ext cx="1728193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32520" y="3861048"/>
            <a:ext cx="1440361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00672" y="4509120"/>
            <a:ext cx="2088233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000672" y="4739343"/>
            <a:ext cx="2232249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00672" y="5157192"/>
            <a:ext cx="2304257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00672" y="5393500"/>
            <a:ext cx="2376265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00672" y="5650215"/>
            <a:ext cx="2493483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32520" y="3830559"/>
            <a:ext cx="1800000" cy="27699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Module(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nDriver</a:t>
            </a:r>
            <a:r>
              <a:rPr kumimoji="0" lang="en-US" altLang="ko-KR" sz="12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Module)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grpSp>
        <p:nvGrpSpPr>
          <p:cNvPr id="2084" name="그룹 2083"/>
          <p:cNvGrpSpPr/>
          <p:nvPr/>
        </p:nvGrpSpPr>
        <p:grpSpPr>
          <a:xfrm>
            <a:off x="4017096" y="2967727"/>
            <a:ext cx="4950694" cy="2981553"/>
            <a:chOff x="3818730" y="2218223"/>
            <a:chExt cx="4950694" cy="2981553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3818730" y="2218223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BStation</a:t>
              </a:r>
              <a:endPara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4127104" y="3687608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BNNetwork</a:t>
              </a:r>
              <a:endPara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4322787" y="3993023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BNDevice</a:t>
              </a:r>
              <a:endPara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4532725" y="4310280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BPointFolder</a:t>
              </a:r>
              <a:endPara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760496" y="4622045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BControlPoint</a:t>
              </a:r>
              <a:endPara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4932759" y="4922777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BProxyExt</a:t>
              </a:r>
              <a:endPara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7263042" y="2580390"/>
              <a:ext cx="1506382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squar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BComponent</a:t>
              </a:r>
              <a:endPara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cxnSp>
          <p:nvCxnSpPr>
            <p:cNvPr id="25" name="꺾인 연결선 24"/>
            <p:cNvCxnSpPr>
              <a:endCxn id="15" idx="1"/>
            </p:cNvCxnSpPr>
            <p:nvPr/>
          </p:nvCxnSpPr>
          <p:spPr bwMode="auto">
            <a:xfrm rot="16200000" flipH="1">
              <a:off x="3368644" y="3067648"/>
              <a:ext cx="1362634" cy="154286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" name="꺾인 연결선 26"/>
            <p:cNvCxnSpPr>
              <a:endCxn id="16" idx="1"/>
            </p:cNvCxnSpPr>
            <p:nvPr/>
          </p:nvCxnSpPr>
          <p:spPr bwMode="auto">
            <a:xfrm rot="16200000" flipH="1">
              <a:off x="4172738" y="3981473"/>
              <a:ext cx="155883" cy="144216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" name="꺾인 연결선 28"/>
            <p:cNvCxnSpPr>
              <a:endCxn id="17" idx="1"/>
            </p:cNvCxnSpPr>
            <p:nvPr/>
          </p:nvCxnSpPr>
          <p:spPr bwMode="auto">
            <a:xfrm rot="16200000" flipH="1">
              <a:off x="4374281" y="4290336"/>
              <a:ext cx="178758" cy="138130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" name="꺾인 연결선 30"/>
            <p:cNvCxnSpPr>
              <a:endCxn id="18" idx="1"/>
            </p:cNvCxnSpPr>
            <p:nvPr/>
          </p:nvCxnSpPr>
          <p:spPr bwMode="auto">
            <a:xfrm rot="16200000" flipH="1">
              <a:off x="4590431" y="4590480"/>
              <a:ext cx="173266" cy="166863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049" name="꺾인 연결선 2048"/>
            <p:cNvCxnSpPr>
              <a:endCxn id="20" idx="1"/>
            </p:cNvCxnSpPr>
            <p:nvPr/>
          </p:nvCxnSpPr>
          <p:spPr bwMode="auto">
            <a:xfrm rot="16200000" flipH="1">
              <a:off x="4796452" y="4924969"/>
              <a:ext cx="162235" cy="110379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058" name="직선 화살표 연결선 2057"/>
            <p:cNvCxnSpPr>
              <a:stCxn id="22" idx="1"/>
              <a:endCxn id="6" idx="3"/>
            </p:cNvCxnSpPr>
            <p:nvPr/>
          </p:nvCxnSpPr>
          <p:spPr bwMode="auto">
            <a:xfrm flipH="1" flipV="1">
              <a:off x="5618730" y="2356723"/>
              <a:ext cx="1644312" cy="362167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64" name="직선 화살표 연결선 2063"/>
            <p:cNvCxnSpPr>
              <a:stCxn id="22" idx="1"/>
              <a:endCxn id="15" idx="3"/>
            </p:cNvCxnSpPr>
            <p:nvPr/>
          </p:nvCxnSpPr>
          <p:spPr bwMode="auto">
            <a:xfrm flipH="1">
              <a:off x="5927104" y="2718890"/>
              <a:ext cx="1335938" cy="1107218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66" name="직선 화살표 연결선 2065"/>
            <p:cNvCxnSpPr>
              <a:stCxn id="22" idx="1"/>
              <a:endCxn id="16" idx="3"/>
            </p:cNvCxnSpPr>
            <p:nvPr/>
          </p:nvCxnSpPr>
          <p:spPr bwMode="auto">
            <a:xfrm flipH="1">
              <a:off x="6122787" y="2718890"/>
              <a:ext cx="1140255" cy="1412633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68" name="직선 화살표 연결선 2067"/>
            <p:cNvCxnSpPr>
              <a:stCxn id="22" idx="1"/>
              <a:endCxn id="17" idx="3"/>
            </p:cNvCxnSpPr>
            <p:nvPr/>
          </p:nvCxnSpPr>
          <p:spPr bwMode="auto">
            <a:xfrm flipH="1">
              <a:off x="6332725" y="2718890"/>
              <a:ext cx="930317" cy="1729890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70" name="직선 화살표 연결선 2069"/>
            <p:cNvCxnSpPr>
              <a:stCxn id="22" idx="1"/>
              <a:endCxn id="18" idx="3"/>
            </p:cNvCxnSpPr>
            <p:nvPr/>
          </p:nvCxnSpPr>
          <p:spPr bwMode="auto">
            <a:xfrm flipH="1">
              <a:off x="6560496" y="2718890"/>
              <a:ext cx="702546" cy="204165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72" name="직선 화살표 연결선 2071"/>
            <p:cNvCxnSpPr>
              <a:stCxn id="22" idx="1"/>
              <a:endCxn id="20" idx="3"/>
            </p:cNvCxnSpPr>
            <p:nvPr/>
          </p:nvCxnSpPr>
          <p:spPr bwMode="auto">
            <a:xfrm flipH="1">
              <a:off x="6732759" y="2718890"/>
              <a:ext cx="530283" cy="2342387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34" name="TextBox 33"/>
          <p:cNvSpPr txBox="1"/>
          <p:nvPr/>
        </p:nvSpPr>
        <p:spPr bwMode="auto">
          <a:xfrm>
            <a:off x="2077533" y="2586390"/>
            <a:ext cx="1574470" cy="33855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6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Supervisor (PC)</a:t>
            </a:r>
            <a:endParaRPr kumimoji="0" lang="ko-KR" altLang="en-US" sz="16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52406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Event : </a:t>
            </a:r>
            <a:r>
              <a:rPr lang="en-US" altLang="ko-KR" dirty="0" err="1" smtClean="0"/>
              <a:t>BLink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BLink</a:t>
            </a:r>
            <a:r>
              <a:rPr lang="en-US" altLang="ko-KR" dirty="0" smtClean="0"/>
              <a:t> : Source </a:t>
            </a:r>
            <a:r>
              <a:rPr lang="en-US" altLang="ko-KR" dirty="0" err="1" smtClean="0"/>
              <a:t>BValue</a:t>
            </a:r>
            <a:r>
              <a:rPr lang="ko-KR" altLang="en-US" dirty="0" smtClean="0"/>
              <a:t>의 값을 </a:t>
            </a:r>
            <a:r>
              <a:rPr lang="en-US" altLang="ko-KR" dirty="0" smtClean="0"/>
              <a:t>Target </a:t>
            </a:r>
            <a:r>
              <a:rPr lang="en-US" altLang="ko-KR" dirty="0" err="1" smtClean="0"/>
              <a:t>BValue</a:t>
            </a:r>
            <a:r>
              <a:rPr lang="ko-KR" altLang="en-US" dirty="0" smtClean="0"/>
              <a:t>로 전달해주는 객체</a:t>
            </a:r>
            <a:endParaRPr lang="ko-KR" altLang="en-US" dirty="0"/>
          </a:p>
        </p:txBody>
      </p:sp>
      <p:pic>
        <p:nvPicPr>
          <p:cNvPr id="7170" name="Picture 2" descr="C:\Users\USER\Desktop\BLink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9" b="59320"/>
          <a:stretch/>
        </p:blipFill>
        <p:spPr bwMode="auto">
          <a:xfrm>
            <a:off x="5745088" y="4077072"/>
            <a:ext cx="3774509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USER\Desktop\BLin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63" b="4340"/>
          <a:stretch/>
        </p:blipFill>
        <p:spPr bwMode="auto">
          <a:xfrm>
            <a:off x="344488" y="2276872"/>
            <a:ext cx="6768752" cy="41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9" t="17885" r="55886" b="74615"/>
          <a:stretch/>
        </p:blipFill>
        <p:spPr bwMode="auto">
          <a:xfrm>
            <a:off x="1496616" y="1424980"/>
            <a:ext cx="40481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 bwMode="auto">
          <a:xfrm>
            <a:off x="5457056" y="1556792"/>
            <a:ext cx="288032" cy="792088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H="1">
            <a:off x="3152800" y="1796455"/>
            <a:ext cx="367878" cy="624433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19" name="직선 연결선 18"/>
          <p:cNvCxnSpPr/>
          <p:nvPr/>
        </p:nvCxnSpPr>
        <p:spPr bwMode="auto">
          <a:xfrm flipH="1">
            <a:off x="1496616" y="1556792"/>
            <a:ext cx="183939" cy="841276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21" name="직선 연결선 20"/>
          <p:cNvCxnSpPr/>
          <p:nvPr/>
        </p:nvCxnSpPr>
        <p:spPr bwMode="auto">
          <a:xfrm flipH="1">
            <a:off x="2072681" y="1700808"/>
            <a:ext cx="183938" cy="1920577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24" name="직선 연결선 23"/>
          <p:cNvCxnSpPr/>
          <p:nvPr/>
        </p:nvCxnSpPr>
        <p:spPr bwMode="auto">
          <a:xfrm flipH="1">
            <a:off x="4232920" y="1844824"/>
            <a:ext cx="720080" cy="1776561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51126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Event : </a:t>
            </a:r>
            <a:r>
              <a:rPr lang="en-US" altLang="ko-KR" dirty="0" err="1" smtClean="0"/>
              <a:t>BLink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 smtClean="0"/>
              <a:t>BLink</a:t>
            </a:r>
            <a:r>
              <a:rPr lang="ko-KR" altLang="en-US" dirty="0" smtClean="0"/>
              <a:t>를 이용한 포인트 연결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7885" r="56103" b="65288"/>
          <a:stretch/>
        </p:blipFill>
        <p:spPr bwMode="auto">
          <a:xfrm>
            <a:off x="2144688" y="4066381"/>
            <a:ext cx="4010876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t="55673" r="90676" b="9038"/>
          <a:stretch/>
        </p:blipFill>
        <p:spPr bwMode="auto">
          <a:xfrm>
            <a:off x="8146479" y="2885652"/>
            <a:ext cx="1343025" cy="3495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" t="55923" r="92552" b="15385"/>
          <a:stretch/>
        </p:blipFill>
        <p:spPr bwMode="auto">
          <a:xfrm>
            <a:off x="6566296" y="2885652"/>
            <a:ext cx="1000125" cy="2842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직선 연결선 11"/>
          <p:cNvCxnSpPr/>
          <p:nvPr/>
        </p:nvCxnSpPr>
        <p:spPr bwMode="auto">
          <a:xfrm flipV="1">
            <a:off x="7066358" y="2966615"/>
            <a:ext cx="1080121" cy="1512168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2" name="직선 연결선 41"/>
          <p:cNvCxnSpPr/>
          <p:nvPr/>
        </p:nvCxnSpPr>
        <p:spPr bwMode="auto">
          <a:xfrm>
            <a:off x="7066358" y="4633491"/>
            <a:ext cx="1080121" cy="853404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4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7885" r="64004" b="72411"/>
          <a:stretch/>
        </p:blipFill>
        <p:spPr bwMode="auto">
          <a:xfrm>
            <a:off x="1178292" y="1919481"/>
            <a:ext cx="4228678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870466" y="2332479"/>
            <a:ext cx="1944216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086490" y="1847473"/>
            <a:ext cx="1800200" cy="136815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1086490" y="1559440"/>
            <a:ext cx="1074333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BComponent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416496" y="2271504"/>
            <a:ext cx="4539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Slot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155844" y="2700903"/>
            <a:ext cx="578718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160823" y="2714062"/>
            <a:ext cx="578718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 bwMode="auto">
          <a:xfrm flipH="1">
            <a:off x="870466" y="2822074"/>
            <a:ext cx="307826" cy="537567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61" name="TextBox 60"/>
          <p:cNvSpPr txBox="1"/>
          <p:nvPr/>
        </p:nvSpPr>
        <p:spPr bwMode="auto">
          <a:xfrm>
            <a:off x="429122" y="3359641"/>
            <a:ext cx="856325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Slot.name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62" name="TextBox 61"/>
          <p:cNvSpPr txBox="1"/>
          <p:nvPr/>
        </p:nvSpPr>
        <p:spPr bwMode="auto">
          <a:xfrm>
            <a:off x="2094602" y="3512041"/>
            <a:ext cx="1274708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NProperty.value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>
            <a:off x="2311378" y="2822074"/>
            <a:ext cx="440416" cy="697026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65" name="직선 연결선 64"/>
          <p:cNvCxnSpPr/>
          <p:nvPr/>
        </p:nvCxnSpPr>
        <p:spPr bwMode="auto">
          <a:xfrm flipH="1">
            <a:off x="3167654" y="2091978"/>
            <a:ext cx="201656" cy="348513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67" name="TextBox 66"/>
          <p:cNvSpPr txBox="1"/>
          <p:nvPr/>
        </p:nvSpPr>
        <p:spPr bwMode="auto">
          <a:xfrm>
            <a:off x="3167654" y="1780981"/>
            <a:ext cx="553357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BLink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8603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Heterogeneous system, protocols, and fieldbuses</a:t>
            </a:r>
          </a:p>
          <a:p>
            <a:r>
              <a:rPr lang="en-US" altLang="ko-KR" dirty="0" smtClean="0"/>
              <a:t>Highly distributed, embedded systems</a:t>
            </a:r>
            <a:endParaRPr lang="en-US" altLang="ko-KR" dirty="0"/>
          </a:p>
          <a:p>
            <a:r>
              <a:rPr lang="en-US" altLang="ko-KR" dirty="0"/>
              <a:t>Empowering non-programmers to build applications using graphical programming tools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Mile High View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38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Event : Action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사용자의 요청을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 형태로 처리하는 이벤트 처리 방식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18077" r="72886" b="74850"/>
          <a:stretch/>
        </p:blipFill>
        <p:spPr bwMode="auto">
          <a:xfrm>
            <a:off x="848544" y="1988840"/>
            <a:ext cx="141838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3" t="32261" r="60833" b="47692"/>
          <a:stretch/>
        </p:blipFill>
        <p:spPr bwMode="auto">
          <a:xfrm>
            <a:off x="3800872" y="1700808"/>
            <a:ext cx="3124200" cy="198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 bwMode="auto">
          <a:xfrm>
            <a:off x="7041232" y="1893087"/>
            <a:ext cx="625492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Action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35" name="직선 연결선 34"/>
          <p:cNvCxnSpPr>
            <a:endCxn id="34" idx="1"/>
          </p:cNvCxnSpPr>
          <p:nvPr/>
        </p:nvCxnSpPr>
        <p:spPr bwMode="auto">
          <a:xfrm flipV="1">
            <a:off x="6753200" y="2031587"/>
            <a:ext cx="288032" cy="56196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38" name="직선 연결선 37"/>
          <p:cNvCxnSpPr>
            <a:endCxn id="34" idx="1"/>
          </p:cNvCxnSpPr>
          <p:nvPr/>
        </p:nvCxnSpPr>
        <p:spPr bwMode="auto">
          <a:xfrm flipV="1">
            <a:off x="6753200" y="2031587"/>
            <a:ext cx="288032" cy="303814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41" name="직선 연결선 40"/>
          <p:cNvCxnSpPr>
            <a:endCxn id="34" idx="1"/>
          </p:cNvCxnSpPr>
          <p:nvPr/>
        </p:nvCxnSpPr>
        <p:spPr bwMode="auto">
          <a:xfrm flipV="1">
            <a:off x="6753200" y="2031587"/>
            <a:ext cx="288032" cy="521761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43" name="직선 연결선 42"/>
          <p:cNvCxnSpPr>
            <a:endCxn id="34" idx="1"/>
          </p:cNvCxnSpPr>
          <p:nvPr/>
        </p:nvCxnSpPr>
        <p:spPr bwMode="auto">
          <a:xfrm flipV="1">
            <a:off x="6753200" y="2031587"/>
            <a:ext cx="288032" cy="821349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45" name="직선 연결선 44"/>
          <p:cNvCxnSpPr>
            <a:endCxn id="34" idx="1"/>
          </p:cNvCxnSpPr>
          <p:nvPr/>
        </p:nvCxnSpPr>
        <p:spPr bwMode="auto">
          <a:xfrm flipV="1">
            <a:off x="6753200" y="2031587"/>
            <a:ext cx="288032" cy="1037373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48" name="직선 연결선 47"/>
          <p:cNvCxnSpPr>
            <a:endCxn id="34" idx="1"/>
          </p:cNvCxnSpPr>
          <p:nvPr/>
        </p:nvCxnSpPr>
        <p:spPr bwMode="auto">
          <a:xfrm flipV="1">
            <a:off x="6753200" y="2031587"/>
            <a:ext cx="288032" cy="1253397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51" name="직선 연결선 50"/>
          <p:cNvCxnSpPr>
            <a:endCxn id="34" idx="1"/>
          </p:cNvCxnSpPr>
          <p:nvPr/>
        </p:nvCxnSpPr>
        <p:spPr bwMode="auto">
          <a:xfrm flipV="1">
            <a:off x="6781056" y="2031587"/>
            <a:ext cx="260176" cy="1498683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8" name="TextBox 7"/>
          <p:cNvSpPr txBox="1"/>
          <p:nvPr/>
        </p:nvSpPr>
        <p:spPr bwMode="auto">
          <a:xfrm>
            <a:off x="2235561" y="1988840"/>
            <a:ext cx="1074333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BComponent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오른쪽 클릭</a:t>
            </a:r>
          </a:p>
        </p:txBody>
      </p:sp>
      <p:cxnSp>
        <p:nvCxnSpPr>
          <p:cNvPr id="13" name="직선 화살표 연결선 12"/>
          <p:cNvCxnSpPr>
            <a:stCxn id="8" idx="3"/>
          </p:cNvCxnSpPr>
          <p:nvPr/>
        </p:nvCxnSpPr>
        <p:spPr bwMode="auto">
          <a:xfrm flipV="1">
            <a:off x="3309894" y="2059687"/>
            <a:ext cx="490978" cy="159986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54733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Action = method call</a:t>
            </a:r>
          </a:p>
          <a:p>
            <a:pPr lvl="1"/>
            <a:r>
              <a:rPr lang="ko-KR" altLang="en-US" dirty="0" err="1" smtClean="0"/>
              <a:t>파라메터를</a:t>
            </a:r>
            <a:r>
              <a:rPr lang="ko-KR" altLang="en-US" dirty="0" smtClean="0"/>
              <a:t> 전달하고 리턴 값을 얻어 올 수 있음</a:t>
            </a:r>
            <a:r>
              <a:rPr lang="en-US" altLang="ko-KR" dirty="0" smtClean="0"/>
              <a:t>.(</a:t>
            </a:r>
            <a:r>
              <a:rPr lang="ko-KR" altLang="en-US" dirty="0" smtClean="0"/>
              <a:t>일종의 간접 함수 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상황 인지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Context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Event : Action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 descr="C:\Users\USER\Desktop\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1869227"/>
            <a:ext cx="7434090" cy="498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617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ORD</a:t>
            </a:r>
          </a:p>
          <a:p>
            <a:pPr lvl="1"/>
            <a:r>
              <a:rPr lang="en-US" altLang="ko-KR" dirty="0" smtClean="0"/>
              <a:t>Runtime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= </a:t>
            </a:r>
            <a:r>
              <a:rPr lang="en-US" altLang="ko-KR" dirty="0" err="1" smtClean="0"/>
              <a:t>BComponent</a:t>
            </a:r>
            <a:r>
              <a:rPr lang="ko-KR" altLang="en-US" dirty="0" smtClean="0"/>
              <a:t>들의 </a:t>
            </a:r>
            <a:r>
              <a:rPr lang="en-US" altLang="ko-KR" dirty="0" smtClean="0"/>
              <a:t>Tree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Tree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노드는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로부터의 경로를 통해 특정할 수 있음</a:t>
            </a:r>
            <a:r>
              <a:rPr lang="en-US" altLang="ko-KR" dirty="0" smtClean="0"/>
              <a:t>.(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디렉토리</a:t>
            </a:r>
            <a:r>
              <a:rPr lang="ko-KR" altLang="en-US" dirty="0" smtClean="0"/>
              <a:t> 경로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&amp; Categorize : </a:t>
            </a:r>
            <a:r>
              <a:rPr lang="en-US" altLang="ko-KR" dirty="0"/>
              <a:t>ORD(Object Resolution Descriptor)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ORD : </a:t>
            </a:r>
            <a:r>
              <a:rPr lang="ko-KR" altLang="en-US" dirty="0" smtClean="0"/>
              <a:t>어플리케이션 </a:t>
            </a:r>
            <a:r>
              <a:rPr lang="ko-KR" altLang="en-US" dirty="0"/>
              <a:t>내 </a:t>
            </a:r>
            <a:r>
              <a:rPr lang="ko-KR" altLang="en-US" dirty="0" smtClean="0"/>
              <a:t>컴포넌트를 특정하는 </a:t>
            </a:r>
            <a:r>
              <a:rPr lang="en-US" altLang="ko-KR" dirty="0"/>
              <a:t>URL </a:t>
            </a:r>
            <a:r>
              <a:rPr lang="ko-KR" altLang="en-US" dirty="0"/>
              <a:t>형식의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" t="30981" r="84375" b="40480"/>
          <a:stretch/>
        </p:blipFill>
        <p:spPr bwMode="auto">
          <a:xfrm>
            <a:off x="2027180" y="2552943"/>
            <a:ext cx="2466975" cy="282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000672" y="2543418"/>
            <a:ext cx="1728193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32520" y="3407514"/>
            <a:ext cx="1440361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000672" y="4055586"/>
            <a:ext cx="2088233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000672" y="4285809"/>
            <a:ext cx="2232249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000672" y="4703658"/>
            <a:ext cx="2304257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000672" y="4939966"/>
            <a:ext cx="2376265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000672" y="5196681"/>
            <a:ext cx="2493483" cy="216024"/>
          </a:xfrm>
          <a:prstGeom prst="roundRect">
            <a:avLst/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632520" y="3377025"/>
            <a:ext cx="1800000" cy="27699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Module(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nDriver</a:t>
            </a:r>
            <a:r>
              <a:rPr kumimoji="0" lang="en-US" altLang="ko-KR" sz="12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Module)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grpSp>
        <p:nvGrpSpPr>
          <p:cNvPr id="2084" name="그룹 2083"/>
          <p:cNvGrpSpPr/>
          <p:nvPr/>
        </p:nvGrpSpPr>
        <p:grpSpPr>
          <a:xfrm>
            <a:off x="4017096" y="2514193"/>
            <a:ext cx="4950694" cy="2981553"/>
            <a:chOff x="3818730" y="2218223"/>
            <a:chExt cx="4950694" cy="2981553"/>
          </a:xfrm>
        </p:grpSpPr>
        <p:sp>
          <p:nvSpPr>
            <p:cNvPr id="6" name="TextBox 5"/>
            <p:cNvSpPr txBox="1"/>
            <p:nvPr/>
          </p:nvSpPr>
          <p:spPr bwMode="auto">
            <a:xfrm>
              <a:off x="3818730" y="2218223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BStation</a:t>
              </a:r>
              <a:endPara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15" name="TextBox 14"/>
            <p:cNvSpPr txBox="1"/>
            <p:nvPr/>
          </p:nvSpPr>
          <p:spPr bwMode="auto">
            <a:xfrm>
              <a:off x="4127104" y="3687608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BNNetwork</a:t>
              </a:r>
              <a:endPara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16" name="TextBox 15"/>
            <p:cNvSpPr txBox="1"/>
            <p:nvPr/>
          </p:nvSpPr>
          <p:spPr bwMode="auto">
            <a:xfrm>
              <a:off x="4322787" y="3993023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BNDevice</a:t>
              </a:r>
              <a:endPara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auto">
            <a:xfrm>
              <a:off x="4532725" y="4310280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BPointFolder</a:t>
              </a:r>
              <a:endPara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4760496" y="4622045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BControlPoint</a:t>
              </a:r>
              <a:endPara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20" name="TextBox 19"/>
            <p:cNvSpPr txBox="1"/>
            <p:nvPr/>
          </p:nvSpPr>
          <p:spPr bwMode="auto">
            <a:xfrm>
              <a:off x="4932759" y="4922777"/>
              <a:ext cx="1800000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non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BProxyExt</a:t>
              </a:r>
              <a:endPara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7263042" y="2580390"/>
              <a:ext cx="1506382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miter lim="800000"/>
              <a:headEnd/>
              <a:tailEnd/>
            </a:ln>
          </p:spPr>
          <p:txBody>
            <a:bodyPr wrap="square" rtlCol="0" anchorCtr="1">
              <a:spAutoFit/>
            </a:bodyPr>
            <a:lstStyle/>
            <a:p>
              <a:r>
                <a:rPr kumimoji="0" lang="en-US" altLang="ko-KR" sz="1200" kern="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+mj-cs"/>
                </a:rPr>
                <a:t>BComponent</a:t>
              </a:r>
              <a:endPara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endParaRPr>
            </a:p>
          </p:txBody>
        </p:sp>
        <p:cxnSp>
          <p:nvCxnSpPr>
            <p:cNvPr id="25" name="꺾인 연결선 24"/>
            <p:cNvCxnSpPr>
              <a:endCxn id="15" idx="1"/>
            </p:cNvCxnSpPr>
            <p:nvPr/>
          </p:nvCxnSpPr>
          <p:spPr bwMode="auto">
            <a:xfrm rot="16200000" flipH="1">
              <a:off x="3368644" y="3067648"/>
              <a:ext cx="1362634" cy="154286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7" name="꺾인 연결선 26"/>
            <p:cNvCxnSpPr>
              <a:endCxn id="16" idx="1"/>
            </p:cNvCxnSpPr>
            <p:nvPr/>
          </p:nvCxnSpPr>
          <p:spPr bwMode="auto">
            <a:xfrm rot="16200000" flipH="1">
              <a:off x="4172738" y="3981473"/>
              <a:ext cx="155883" cy="144216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9" name="꺾인 연결선 28"/>
            <p:cNvCxnSpPr>
              <a:endCxn id="17" idx="1"/>
            </p:cNvCxnSpPr>
            <p:nvPr/>
          </p:nvCxnSpPr>
          <p:spPr bwMode="auto">
            <a:xfrm rot="16200000" flipH="1">
              <a:off x="4374281" y="4290336"/>
              <a:ext cx="178758" cy="138130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1" name="꺾인 연결선 30"/>
            <p:cNvCxnSpPr>
              <a:endCxn id="18" idx="1"/>
            </p:cNvCxnSpPr>
            <p:nvPr/>
          </p:nvCxnSpPr>
          <p:spPr bwMode="auto">
            <a:xfrm rot="16200000" flipH="1">
              <a:off x="4590431" y="4590480"/>
              <a:ext cx="173266" cy="166863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049" name="꺾인 연결선 2048"/>
            <p:cNvCxnSpPr>
              <a:endCxn id="20" idx="1"/>
            </p:cNvCxnSpPr>
            <p:nvPr/>
          </p:nvCxnSpPr>
          <p:spPr bwMode="auto">
            <a:xfrm rot="16200000" flipH="1">
              <a:off x="4796452" y="4924969"/>
              <a:ext cx="162235" cy="110379"/>
            </a:xfrm>
            <a:prstGeom prst="bentConnector2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2058" name="직선 화살표 연결선 2057"/>
            <p:cNvCxnSpPr>
              <a:stCxn id="22" idx="1"/>
              <a:endCxn id="6" idx="3"/>
            </p:cNvCxnSpPr>
            <p:nvPr/>
          </p:nvCxnSpPr>
          <p:spPr bwMode="auto">
            <a:xfrm flipH="1" flipV="1">
              <a:off x="5618730" y="2356723"/>
              <a:ext cx="1644312" cy="362167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64" name="직선 화살표 연결선 2063"/>
            <p:cNvCxnSpPr>
              <a:stCxn id="22" idx="1"/>
              <a:endCxn id="15" idx="3"/>
            </p:cNvCxnSpPr>
            <p:nvPr/>
          </p:nvCxnSpPr>
          <p:spPr bwMode="auto">
            <a:xfrm flipH="1">
              <a:off x="5927104" y="2718890"/>
              <a:ext cx="1335938" cy="1107218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66" name="직선 화살표 연결선 2065"/>
            <p:cNvCxnSpPr>
              <a:stCxn id="22" idx="1"/>
              <a:endCxn id="16" idx="3"/>
            </p:cNvCxnSpPr>
            <p:nvPr/>
          </p:nvCxnSpPr>
          <p:spPr bwMode="auto">
            <a:xfrm flipH="1">
              <a:off x="6122787" y="2718890"/>
              <a:ext cx="1140255" cy="1412633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68" name="직선 화살표 연결선 2067"/>
            <p:cNvCxnSpPr>
              <a:stCxn id="22" idx="1"/>
              <a:endCxn id="17" idx="3"/>
            </p:cNvCxnSpPr>
            <p:nvPr/>
          </p:nvCxnSpPr>
          <p:spPr bwMode="auto">
            <a:xfrm flipH="1">
              <a:off x="6332725" y="2718890"/>
              <a:ext cx="930317" cy="1729890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70" name="직선 화살표 연결선 2069"/>
            <p:cNvCxnSpPr>
              <a:stCxn id="22" idx="1"/>
              <a:endCxn id="18" idx="3"/>
            </p:cNvCxnSpPr>
            <p:nvPr/>
          </p:nvCxnSpPr>
          <p:spPr bwMode="auto">
            <a:xfrm flipH="1">
              <a:off x="6560496" y="2718890"/>
              <a:ext cx="702546" cy="2041655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cxnSp>
          <p:nvCxnSpPr>
            <p:cNvPr id="2072" name="직선 화살표 연결선 2071"/>
            <p:cNvCxnSpPr>
              <a:stCxn id="22" idx="1"/>
              <a:endCxn id="20" idx="3"/>
            </p:cNvCxnSpPr>
            <p:nvPr/>
          </p:nvCxnSpPr>
          <p:spPr bwMode="auto">
            <a:xfrm flipH="1">
              <a:off x="6732759" y="2718890"/>
              <a:ext cx="530283" cy="2342387"/>
            </a:xfrm>
            <a:prstGeom prst="straightConnector1">
              <a:avLst/>
            </a:prstGeom>
            <a:noFill/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</p:grpSp>
      <p:sp>
        <p:nvSpPr>
          <p:cNvPr id="34" name="TextBox 33"/>
          <p:cNvSpPr txBox="1"/>
          <p:nvPr/>
        </p:nvSpPr>
        <p:spPr bwMode="auto">
          <a:xfrm>
            <a:off x="2077533" y="2204864"/>
            <a:ext cx="1574470" cy="33855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6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Supervisor (PC)</a:t>
            </a:r>
            <a:endParaRPr kumimoji="0" lang="ko-KR" altLang="en-US" sz="16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1928664" y="5713511"/>
            <a:ext cx="6011582" cy="30777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Ord : station</a:t>
            </a:r>
            <a:r>
              <a:rPr kumimoji="0" lang="en-US" altLang="ko-KR" sz="1400" b="1" kern="0" dirty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:|slot:/</a:t>
            </a:r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Drivers/</a:t>
            </a:r>
            <a:r>
              <a:rPr kumimoji="0" lang="en-US" altLang="ko-KR" sz="1400" b="1" kern="0" dirty="0" err="1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BmsDriverNetwork</a:t>
            </a:r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/</a:t>
            </a:r>
            <a:r>
              <a:rPr kumimoji="0" lang="en-US" altLang="ko-KR" sz="1400" b="1" kern="0" dirty="0" err="1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BmsDriverDevice</a:t>
            </a:r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/points/aa</a:t>
            </a:r>
            <a:endParaRPr kumimoji="0" lang="ko-KR" altLang="en-US" sz="1400" b="1" kern="0" dirty="0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80056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ORD </a:t>
            </a:r>
            <a:r>
              <a:rPr lang="ko-KR" altLang="en-US" dirty="0" smtClean="0"/>
              <a:t>활용 예 </a:t>
            </a:r>
            <a:r>
              <a:rPr lang="en-US" altLang="ko-KR" dirty="0" smtClean="0"/>
              <a:t>: Auto Engineering</a:t>
            </a:r>
          </a:p>
          <a:p>
            <a:pPr lvl="1"/>
            <a:r>
              <a:rPr lang="ko-KR" altLang="en-US" dirty="0" smtClean="0"/>
              <a:t>두 드라이버 간 연동을 위해서는 포인트 생성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ProxyExt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링크 연결 과정이 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상대방 포인트 </a:t>
            </a:r>
            <a:r>
              <a:rPr lang="ko-KR" altLang="en-US" dirty="0" smtClean="0"/>
              <a:t>폴더를 </a:t>
            </a:r>
            <a:r>
              <a:rPr lang="en-US" altLang="ko-KR" dirty="0" smtClean="0"/>
              <a:t>ORD</a:t>
            </a:r>
            <a:r>
              <a:rPr lang="ko-KR" altLang="en-US" dirty="0" smtClean="0"/>
              <a:t>화 하여 자동으로 포인트 생성 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&amp; Categorize : ORD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ORD(Object Resolution Descriptor</a:t>
            </a:r>
            <a:r>
              <a:rPr lang="en-US" altLang="ko-KR" dirty="0" smtClean="0"/>
              <a:t>) &amp; BQL(Baja Query Language)</a:t>
            </a:r>
            <a:endParaRPr lang="ko-KR" alt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5" t="24028" r="33751" b="62925"/>
          <a:stretch/>
        </p:blipFill>
        <p:spPr bwMode="auto">
          <a:xfrm>
            <a:off x="2193752" y="2446521"/>
            <a:ext cx="1080120" cy="79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65384" r="59375" b="26431"/>
          <a:stretch/>
        </p:blipFill>
        <p:spPr bwMode="auto">
          <a:xfrm>
            <a:off x="6352902" y="1940475"/>
            <a:ext cx="1282700" cy="81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80218" r="59375" b="11410"/>
          <a:stretch/>
        </p:blipFill>
        <p:spPr bwMode="auto">
          <a:xfrm>
            <a:off x="6352902" y="2823319"/>
            <a:ext cx="1282700" cy="8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/>
          <p:cNvSpPr/>
          <p:nvPr/>
        </p:nvSpPr>
        <p:spPr>
          <a:xfrm>
            <a:off x="7602438" y="2175247"/>
            <a:ext cx="72008" cy="7200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321152" y="3111351"/>
            <a:ext cx="72008" cy="7200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617296" y="3471391"/>
            <a:ext cx="72008" cy="7200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6318994" y="2535287"/>
            <a:ext cx="72008" cy="72008"/>
          </a:xfrm>
          <a:prstGeom prst="ellipse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43" name="꺾인 연결선 42"/>
          <p:cNvCxnSpPr>
            <a:stCxn id="41" idx="6"/>
            <a:endCxn id="39" idx="6"/>
          </p:cNvCxnSpPr>
          <p:nvPr/>
        </p:nvCxnSpPr>
        <p:spPr bwMode="auto">
          <a:xfrm flipH="1" flipV="1">
            <a:off x="7674446" y="2211251"/>
            <a:ext cx="14858" cy="1296144"/>
          </a:xfrm>
          <a:prstGeom prst="bentConnector3">
            <a:avLst>
              <a:gd name="adj1" fmla="val -1538565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꺾인 연결선 43"/>
          <p:cNvCxnSpPr>
            <a:stCxn id="42" idx="2"/>
            <a:endCxn id="40" idx="2"/>
          </p:cNvCxnSpPr>
          <p:nvPr/>
        </p:nvCxnSpPr>
        <p:spPr bwMode="auto">
          <a:xfrm rot="10800000" flipH="1" flipV="1">
            <a:off x="6318994" y="2571291"/>
            <a:ext cx="2158" cy="576064"/>
          </a:xfrm>
          <a:prstGeom prst="bentConnector3">
            <a:avLst>
              <a:gd name="adj1" fmla="val -10593142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5" name="TextBox 44"/>
          <p:cNvSpPr txBox="1"/>
          <p:nvPr/>
        </p:nvSpPr>
        <p:spPr bwMode="auto">
          <a:xfrm>
            <a:off x="1660496" y="3687415"/>
            <a:ext cx="1050288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&lt;Point 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생성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&gt;</a:t>
            </a:r>
          </a:p>
        </p:txBody>
      </p:sp>
      <p:sp>
        <p:nvSpPr>
          <p:cNvPr id="46" name="TextBox 45"/>
          <p:cNvSpPr txBox="1"/>
          <p:nvPr/>
        </p:nvSpPr>
        <p:spPr bwMode="auto">
          <a:xfrm>
            <a:off x="3766615" y="3687415"/>
            <a:ext cx="1688283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&lt;Point 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상세 정보 설정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&gt;</a:t>
            </a:r>
          </a:p>
        </p:txBody>
      </p:sp>
      <p:sp>
        <p:nvSpPr>
          <p:cNvPr id="47" name="TextBox 46"/>
          <p:cNvSpPr txBox="1"/>
          <p:nvPr/>
        </p:nvSpPr>
        <p:spPr bwMode="auto">
          <a:xfrm>
            <a:off x="6174978" y="3687415"/>
            <a:ext cx="1507144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&lt;Point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간 링크 연결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&gt;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3610116" y="2391271"/>
            <a:ext cx="1988798" cy="847917"/>
            <a:chOff x="5169024" y="2509075"/>
            <a:chExt cx="1988798" cy="847917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42" t="16491" r="57770" b="82188"/>
            <a:stretch/>
          </p:blipFill>
          <p:spPr bwMode="auto">
            <a:xfrm>
              <a:off x="5169024" y="2509075"/>
              <a:ext cx="1588827" cy="13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42" t="37377" r="62150" b="55385"/>
            <a:stretch/>
          </p:blipFill>
          <p:spPr bwMode="auto">
            <a:xfrm>
              <a:off x="5169024" y="2639943"/>
              <a:ext cx="787893" cy="717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77" t="37377" r="51179" b="55385"/>
            <a:stretch/>
          </p:blipFill>
          <p:spPr bwMode="auto">
            <a:xfrm>
              <a:off x="5961112" y="2639943"/>
              <a:ext cx="1196710" cy="7170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오른쪽 화살표 51"/>
          <p:cNvSpPr/>
          <p:nvPr/>
        </p:nvSpPr>
        <p:spPr>
          <a:xfrm>
            <a:off x="3294658" y="2816791"/>
            <a:ext cx="216024" cy="366568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3" name="오른쪽 화살표 52"/>
          <p:cNvSpPr/>
          <p:nvPr/>
        </p:nvSpPr>
        <p:spPr>
          <a:xfrm>
            <a:off x="5742930" y="2816791"/>
            <a:ext cx="216024" cy="366568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 bwMode="auto">
          <a:xfrm>
            <a:off x="5885182" y="2391271"/>
            <a:ext cx="412292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링크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580678" y="1986374"/>
            <a:ext cx="1368152" cy="332889"/>
          </a:xfrm>
          <a:prstGeom prst="roundRect">
            <a:avLst>
              <a:gd name="adj" fmla="val 961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통신 모듈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650645" y="2257685"/>
            <a:ext cx="360040" cy="358525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A1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80678" y="3392975"/>
            <a:ext cx="1368152" cy="321592"/>
          </a:xfrm>
          <a:prstGeom prst="roundRect">
            <a:avLst>
              <a:gd name="adj" fmla="val 961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통신 모듈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50645" y="3084200"/>
            <a:ext cx="360040" cy="358525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</a:t>
            </a:r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59" name="직선 화살표 연결선 58"/>
          <p:cNvCxnSpPr>
            <a:endCxn id="56" idx="3"/>
          </p:cNvCxnSpPr>
          <p:nvPr/>
        </p:nvCxnSpPr>
        <p:spPr bwMode="auto">
          <a:xfrm flipH="1" flipV="1">
            <a:off x="2010685" y="2436948"/>
            <a:ext cx="183067" cy="134343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직선 화살표 연결선 59"/>
          <p:cNvCxnSpPr>
            <a:endCxn id="58" idx="3"/>
          </p:cNvCxnSpPr>
          <p:nvPr/>
        </p:nvCxnSpPr>
        <p:spPr bwMode="auto">
          <a:xfrm flipH="1">
            <a:off x="2010685" y="3115399"/>
            <a:ext cx="183067" cy="148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모서리가 둥근 직사각형 60"/>
          <p:cNvSpPr/>
          <p:nvPr/>
        </p:nvSpPr>
        <p:spPr>
          <a:xfrm>
            <a:off x="3582690" y="1959223"/>
            <a:ext cx="360040" cy="358525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</a:t>
            </a:r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942730" y="2031231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ko-KR" altLang="en-US" sz="12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상세 정보</a:t>
            </a:r>
            <a:endParaRPr lang="ko-KR" altLang="en-US" sz="1200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6321152" y="1816722"/>
            <a:ext cx="360040" cy="358525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</a:t>
            </a:r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321152" y="2752826"/>
            <a:ext cx="360040" cy="358525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</a:t>
            </a:r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02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BQL</a:t>
            </a:r>
          </a:p>
          <a:p>
            <a:pPr lvl="1"/>
            <a:r>
              <a:rPr lang="en-US" altLang="ko-KR" dirty="0"/>
              <a:t>ORD</a:t>
            </a:r>
            <a:r>
              <a:rPr lang="ko-KR" altLang="en-US" dirty="0"/>
              <a:t>를 기반으로 실제 컴포넌트</a:t>
            </a:r>
            <a:r>
              <a:rPr lang="en-US" altLang="ko-KR" dirty="0"/>
              <a:t>(</a:t>
            </a:r>
            <a:r>
              <a:rPr lang="ko-KR" altLang="en-US" dirty="0"/>
              <a:t>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정보를 테이블 형식으로 요청하는 문자열 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&amp; Categorize : ORD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 bwMode="auto">
          <a:xfrm>
            <a:off x="848544" y="1844824"/>
            <a:ext cx="8241359" cy="30777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local:|fox:|station</a:t>
            </a:r>
            <a:r>
              <a:rPr kumimoji="0" lang="en-US" altLang="ko-KR" sz="1400" b="1" kern="0" dirty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:|slot</a:t>
            </a:r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:/</a:t>
            </a:r>
            <a:r>
              <a:rPr kumimoji="0" lang="en-US" altLang="ko-KR" sz="1400" b="1" kern="0" dirty="0" err="1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ControlObjects|bql:select</a:t>
            </a:r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400" b="1" kern="0" dirty="0" err="1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displayName</a:t>
            </a:r>
            <a:r>
              <a:rPr kumimoji="0" lang="en-US" altLang="ko-KR" sz="14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, type, out, facets from </a:t>
            </a:r>
            <a:r>
              <a:rPr kumimoji="0" lang="en-US" altLang="ko-KR" sz="1400" b="1" kern="0" dirty="0" err="1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control:ControlPoint</a:t>
            </a:r>
            <a:endParaRPr kumimoji="0" lang="ko-KR" altLang="en-US" sz="1400" b="1" kern="0" dirty="0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920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History : </a:t>
            </a:r>
            <a:r>
              <a:rPr lang="en-US" altLang="ko-KR" dirty="0" err="1" smtClean="0"/>
              <a:t>HistorySlot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BPointExtension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history.jar </a:t>
            </a:r>
            <a:r>
              <a:rPr lang="ko-KR" altLang="en-US" dirty="0" smtClean="0"/>
              <a:t>모듈에 정의된 컴포넌트를 </a:t>
            </a:r>
            <a:r>
              <a:rPr lang="en-US" altLang="ko-KR" dirty="0" smtClean="0"/>
              <a:t>Point</a:t>
            </a:r>
            <a:r>
              <a:rPr lang="ko-KR" altLang="en-US" dirty="0" smtClean="0"/>
              <a:t>에 추가함으로써 쉽게 데이터베이스화 할 수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7" t="15867" r="1511" b="8172"/>
          <a:stretch/>
        </p:blipFill>
        <p:spPr bwMode="auto">
          <a:xfrm>
            <a:off x="8337376" y="4941168"/>
            <a:ext cx="2016224" cy="107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50000" b="7884"/>
          <a:stretch/>
        </p:blipFill>
        <p:spPr bwMode="auto">
          <a:xfrm>
            <a:off x="344488" y="1196752"/>
            <a:ext cx="7703840" cy="490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856656" y="1340768"/>
            <a:ext cx="1368152" cy="216024"/>
          </a:xfrm>
          <a:prstGeom prst="rect">
            <a:avLst/>
          </a:prstGeom>
          <a:noFill/>
          <a:ln w="3175">
            <a:solidFill>
              <a:srgbClr val="F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 bwMode="auto">
          <a:xfrm>
            <a:off x="3224808" y="1448780"/>
            <a:ext cx="504056" cy="108012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직사각형 10"/>
          <p:cNvSpPr/>
          <p:nvPr/>
        </p:nvSpPr>
        <p:spPr>
          <a:xfrm>
            <a:off x="318989" y="2492896"/>
            <a:ext cx="961603" cy="216024"/>
          </a:xfrm>
          <a:prstGeom prst="rect">
            <a:avLst/>
          </a:prstGeom>
          <a:noFill/>
          <a:ln w="3175">
            <a:solidFill>
              <a:srgbClr val="F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4643" y="2753308"/>
            <a:ext cx="2212193" cy="216024"/>
          </a:xfrm>
          <a:prstGeom prst="rect">
            <a:avLst/>
          </a:prstGeom>
          <a:noFill/>
          <a:ln w="3175">
            <a:solidFill>
              <a:srgbClr val="F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505" y="3789040"/>
            <a:ext cx="1224136" cy="216024"/>
          </a:xfrm>
          <a:prstGeom prst="rect">
            <a:avLst/>
          </a:prstGeom>
          <a:noFill/>
          <a:ln w="3175">
            <a:solidFill>
              <a:srgbClr val="F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3036" y="4581128"/>
            <a:ext cx="1224136" cy="216024"/>
          </a:xfrm>
          <a:prstGeom prst="rect">
            <a:avLst/>
          </a:prstGeom>
          <a:noFill/>
          <a:ln w="3175">
            <a:solidFill>
              <a:srgbClr val="F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 bwMode="auto">
          <a:xfrm flipV="1">
            <a:off x="1712641" y="4221088"/>
            <a:ext cx="2088231" cy="468052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 bwMode="auto">
          <a:xfrm>
            <a:off x="2333978" y="4149080"/>
            <a:ext cx="598241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드래그</a:t>
            </a:r>
          </a:p>
        </p:txBody>
      </p:sp>
      <p:cxnSp>
        <p:nvCxnSpPr>
          <p:cNvPr id="17" name="직선 화살표 연결선 16"/>
          <p:cNvCxnSpPr>
            <a:stCxn id="11" idx="3"/>
          </p:cNvCxnSpPr>
          <p:nvPr/>
        </p:nvCxnSpPr>
        <p:spPr bwMode="auto">
          <a:xfrm>
            <a:off x="1280592" y="2600908"/>
            <a:ext cx="288032" cy="15240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직선 화살표 연결선 18"/>
          <p:cNvCxnSpPr/>
          <p:nvPr/>
        </p:nvCxnSpPr>
        <p:spPr bwMode="auto">
          <a:xfrm flipH="1">
            <a:off x="1264643" y="2969332"/>
            <a:ext cx="542529" cy="819708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직선 화살표 연결선 20"/>
          <p:cNvCxnSpPr>
            <a:stCxn id="13" idx="2"/>
            <a:endCxn id="14" idx="0"/>
          </p:cNvCxnSpPr>
          <p:nvPr/>
        </p:nvCxnSpPr>
        <p:spPr bwMode="auto">
          <a:xfrm>
            <a:off x="1100573" y="4005064"/>
            <a:ext cx="94531" cy="57606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/>
          <p:nvPr/>
        </p:nvCxnSpPr>
        <p:spPr bwMode="auto">
          <a:xfrm>
            <a:off x="7401272" y="4221088"/>
            <a:ext cx="936104" cy="792088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334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 : </a:t>
            </a:r>
            <a:r>
              <a:rPr lang="en-US" altLang="ko-KR" dirty="0" err="1"/>
              <a:t>HistorySlot</a:t>
            </a:r>
            <a:r>
              <a:rPr lang="en-US" altLang="ko-KR" dirty="0"/>
              <a:t> &amp; </a:t>
            </a:r>
            <a:r>
              <a:rPr lang="en-US" altLang="ko-KR" dirty="0" err="1"/>
              <a:t>BPointExtension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하나의 </a:t>
            </a:r>
            <a:r>
              <a:rPr lang="en-US" altLang="ko-KR" dirty="0" smtClean="0"/>
              <a:t>history</a:t>
            </a:r>
            <a:r>
              <a:rPr lang="ko-KR" altLang="en-US" dirty="0" smtClean="0"/>
              <a:t>는 한 개의 </a:t>
            </a:r>
            <a:r>
              <a:rPr lang="en-US" altLang="ko-KR" dirty="0" smtClean="0"/>
              <a:t>Point</a:t>
            </a:r>
            <a:r>
              <a:rPr lang="ko-KR" altLang="en-US" dirty="0" smtClean="0"/>
              <a:t>에 대한 이력을 저장하도록 설계</a:t>
            </a:r>
            <a:endParaRPr lang="ko-KR" altLang="en-US" dirty="0"/>
          </a:p>
        </p:txBody>
      </p:sp>
      <p:pic>
        <p:nvPicPr>
          <p:cNvPr id="12290" name="Picture 2" descr="C:\Users\USER\Desktop\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04" y="1590253"/>
            <a:ext cx="8486776" cy="479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2915022" y="5417710"/>
            <a:ext cx="679994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= Point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2235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BObject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 상위 클래스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Lexicon : </a:t>
            </a:r>
            <a:r>
              <a:rPr lang="ko-KR" altLang="en-US" dirty="0" smtClean="0"/>
              <a:t>일종의 단어장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BIcon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썸네일</a:t>
            </a:r>
            <a:r>
              <a:rPr lang="ko-KR" altLang="en-US" dirty="0" smtClean="0"/>
              <a:t> 이미지</a:t>
            </a:r>
            <a:endParaRPr lang="en-US" altLang="ko-KR" dirty="0" smtClean="0"/>
          </a:p>
          <a:p>
            <a:r>
              <a:rPr lang="en-US" altLang="ko-KR" dirty="0" err="1" smtClean="0"/>
              <a:t>BFacets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범위나 단위 </a:t>
            </a:r>
            <a:r>
              <a:rPr lang="ko-KR" altLang="en-US" dirty="0" err="1" smtClean="0"/>
              <a:t>타임존</a:t>
            </a:r>
            <a:r>
              <a:rPr lang="ko-KR" altLang="en-US" dirty="0" smtClean="0"/>
              <a:t> 등 </a:t>
            </a:r>
            <a:r>
              <a:rPr lang="en-US" altLang="ko-KR" dirty="0" err="1" smtClean="0"/>
              <a:t>BValue</a:t>
            </a:r>
            <a:r>
              <a:rPr lang="ko-KR" altLang="en-US" dirty="0" smtClean="0"/>
              <a:t>를 화면에 표시하기 위한 제약 사항들을 담은 클래스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Slot</a:t>
            </a:r>
          </a:p>
          <a:p>
            <a:pPr lvl="1"/>
            <a:r>
              <a:rPr lang="en-US" altLang="ko-KR" dirty="0" smtClean="0"/>
              <a:t>Property</a:t>
            </a:r>
            <a:r>
              <a:rPr lang="ko-KR" altLang="en-US" dirty="0" smtClean="0"/>
              <a:t>가 화면에 표시될 때의 이름</a:t>
            </a:r>
            <a:r>
              <a:rPr lang="en-US" altLang="ko-KR" dirty="0" smtClean="0"/>
              <a:t>(name)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Facet </a:t>
            </a:r>
            <a:r>
              <a:rPr lang="ko-KR" altLang="en-US" dirty="0" smtClean="0"/>
              <a:t>들을 저장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Station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Supervisor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Web</a:t>
            </a:r>
            <a:r>
              <a:rPr lang="ko-KR" altLang="en-US" dirty="0" smtClean="0"/>
              <a:t>에 표시하기 위한 클래스들</a:t>
            </a:r>
            <a:endParaRPr lang="ko-KR" altLang="en-US" dirty="0"/>
          </a:p>
        </p:txBody>
      </p:sp>
      <p:pic>
        <p:nvPicPr>
          <p:cNvPr id="13314" name="Picture 2" descr="C:\Users\USER\Desktop\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3356992"/>
            <a:ext cx="8280920" cy="33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7885" r="72814" b="74939"/>
          <a:stretch/>
        </p:blipFill>
        <p:spPr bwMode="auto">
          <a:xfrm>
            <a:off x="7185248" y="1461499"/>
            <a:ext cx="1573502" cy="1171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877422" y="1874497"/>
            <a:ext cx="1944216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93446" y="1389491"/>
            <a:ext cx="1800200" cy="136815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7093446" y="1101458"/>
            <a:ext cx="1074333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BComponent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6423452" y="1813522"/>
            <a:ext cx="45397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Slot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62800" y="2242921"/>
            <a:ext cx="578718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167779" y="2256080"/>
            <a:ext cx="578718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auto">
          <a:xfrm flipH="1">
            <a:off x="6877422" y="2364092"/>
            <a:ext cx="307826" cy="537567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15" name="TextBox 14"/>
          <p:cNvSpPr txBox="1"/>
          <p:nvPr/>
        </p:nvSpPr>
        <p:spPr bwMode="auto">
          <a:xfrm>
            <a:off x="6436078" y="2901659"/>
            <a:ext cx="856325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Slot.name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8101558" y="3054059"/>
            <a:ext cx="1274708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NProperty.value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17" name="직선 연결선 16"/>
          <p:cNvCxnSpPr/>
          <p:nvPr/>
        </p:nvCxnSpPr>
        <p:spPr bwMode="auto">
          <a:xfrm>
            <a:off x="8318334" y="2364092"/>
            <a:ext cx="440416" cy="697026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18" name="직사각형 17"/>
          <p:cNvSpPr/>
          <p:nvPr/>
        </p:nvSpPr>
        <p:spPr>
          <a:xfrm>
            <a:off x="8313616" y="1461499"/>
            <a:ext cx="445134" cy="352023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 bwMode="auto">
          <a:xfrm>
            <a:off x="8690942" y="1626282"/>
            <a:ext cx="440416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20" name="TextBox 19"/>
          <p:cNvSpPr txBox="1"/>
          <p:nvPr/>
        </p:nvSpPr>
        <p:spPr bwMode="auto">
          <a:xfrm>
            <a:off x="9146665" y="1487782"/>
            <a:ext cx="559769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BIcon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9166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범위 설정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프로퍼티</a:t>
            </a:r>
            <a:r>
              <a:rPr lang="ko-KR" altLang="en-US" dirty="0" smtClean="0"/>
              <a:t> 선언 시 </a:t>
            </a:r>
            <a:r>
              <a:rPr lang="en-US" altLang="ko-KR" dirty="0" smtClean="0"/>
              <a:t>facets</a:t>
            </a:r>
            <a:r>
              <a:rPr lang="ko-KR" altLang="en-US" dirty="0" smtClean="0"/>
              <a:t>에서 최소값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최대값을 설정할 수 있음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271463" lvl="1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범위 설정 효과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설정 가능한 </a:t>
            </a:r>
            <a:r>
              <a:rPr lang="ko-KR" altLang="en-US" dirty="0" err="1" smtClean="0"/>
              <a:t>프로퍼티</a:t>
            </a:r>
            <a:r>
              <a:rPr lang="ko-KR" altLang="en-US" dirty="0" smtClean="0"/>
              <a:t> </a:t>
            </a:r>
            <a:r>
              <a:rPr lang="ko-KR" altLang="en-US" dirty="0"/>
              <a:t>값 </a:t>
            </a:r>
            <a:r>
              <a:rPr lang="ko-KR" altLang="en-US" dirty="0" smtClean="0"/>
              <a:t>범위가 설정 창에 나온다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범위에서 벗어난 값을 설정할 경우 경고가 뜬다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View : </a:t>
            </a:r>
            <a:r>
              <a:rPr lang="en-US" altLang="ko-KR" dirty="0" err="1" smtClean="0"/>
              <a:t>BFacets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26" name="그림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4437112"/>
            <a:ext cx="43148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4592960" y="4437112"/>
            <a:ext cx="720080" cy="361950"/>
          </a:xfrm>
          <a:prstGeom prst="roundRect">
            <a:avLst>
              <a:gd name="adj" fmla="val 3422"/>
            </a:avLst>
          </a:prstGeom>
          <a:noFill/>
          <a:ln w="31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5313040" y="4479587"/>
            <a:ext cx="2448272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설정할 수 있는 값의 범위가 나온다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560512" y="1700808"/>
            <a:ext cx="5394425" cy="212365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lang="en-US" altLang="ko-KR" sz="1200" dirty="0">
                <a:solidFill>
                  <a:srgbClr val="808000"/>
                </a:solidFill>
              </a:rPr>
              <a:t>@</a:t>
            </a:r>
            <a:r>
              <a:rPr lang="en-US" altLang="ko-KR" sz="1200" dirty="0" err="1">
                <a:solidFill>
                  <a:srgbClr val="808000"/>
                </a:solidFill>
              </a:rPr>
              <a:t>NiagaraProperty</a:t>
            </a:r>
            <a:r>
              <a:rPr lang="en-US" altLang="ko-KR" sz="1200" dirty="0"/>
              <a:t>(</a:t>
            </a:r>
            <a:br>
              <a:rPr lang="en-US" altLang="ko-KR" sz="1200" dirty="0"/>
            </a:br>
            <a:r>
              <a:rPr lang="en-US" altLang="ko-KR" sz="1200" dirty="0"/>
              <a:t>  flags = </a:t>
            </a:r>
            <a:r>
              <a:rPr lang="en-US" altLang="ko-KR" sz="1200" dirty="0" err="1"/>
              <a:t>Flags.</a:t>
            </a:r>
            <a:r>
              <a:rPr lang="en-US" altLang="ko-KR" sz="1200" b="1" i="1" dirty="0" err="1">
                <a:solidFill>
                  <a:srgbClr val="660E7A"/>
                </a:solidFill>
              </a:rPr>
              <a:t>SUMMARY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en-US" altLang="ko-KR" sz="1200" dirty="0"/>
              <a:t>  name = </a:t>
            </a:r>
            <a:r>
              <a:rPr lang="en-US" altLang="ko-KR" sz="1200" b="1" dirty="0">
                <a:solidFill>
                  <a:srgbClr val="008000"/>
                </a:solidFill>
              </a:rPr>
              <a:t>"</a:t>
            </a:r>
            <a:r>
              <a:rPr lang="en-US" altLang="ko-KR" sz="1200" b="1" dirty="0" err="1">
                <a:solidFill>
                  <a:srgbClr val="008000"/>
                </a:solidFill>
              </a:rPr>
              <a:t>interMessageInterval</a:t>
            </a:r>
            <a:r>
              <a:rPr lang="en-US" altLang="ko-KR" sz="1200" b="1" dirty="0">
                <a:solidFill>
                  <a:srgbClr val="008000"/>
                </a:solidFill>
              </a:rPr>
              <a:t>"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en-US" altLang="ko-KR" sz="1200" dirty="0"/>
              <a:t>  type = </a:t>
            </a:r>
            <a:r>
              <a:rPr lang="en-US" altLang="ko-KR" sz="1200" b="1" dirty="0">
                <a:solidFill>
                  <a:srgbClr val="008000"/>
                </a:solidFill>
              </a:rPr>
              <a:t>"</a:t>
            </a:r>
            <a:r>
              <a:rPr lang="en-US" altLang="ko-KR" sz="1200" b="1" dirty="0" err="1">
                <a:solidFill>
                  <a:srgbClr val="008000"/>
                </a:solidFill>
              </a:rPr>
              <a:t>BRelTime</a:t>
            </a:r>
            <a:r>
              <a:rPr lang="en-US" altLang="ko-KR" sz="1200" b="1" dirty="0">
                <a:solidFill>
                  <a:srgbClr val="008000"/>
                </a:solidFill>
              </a:rPr>
              <a:t>"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en-US" altLang="ko-KR" sz="1200" dirty="0"/>
              <a:t>  </a:t>
            </a:r>
            <a:r>
              <a:rPr lang="en-US" altLang="ko-KR" sz="1200" dirty="0" err="1"/>
              <a:t>defaultValue</a:t>
            </a:r>
            <a:r>
              <a:rPr lang="en-US" altLang="ko-KR" sz="1200" dirty="0"/>
              <a:t> = </a:t>
            </a:r>
            <a:r>
              <a:rPr lang="en-US" altLang="ko-KR" sz="1200" b="1" dirty="0">
                <a:solidFill>
                  <a:srgbClr val="008000"/>
                </a:solidFill>
              </a:rPr>
              <a:t>"</a:t>
            </a:r>
            <a:r>
              <a:rPr lang="en-US" altLang="ko-KR" sz="1200" b="1" dirty="0" err="1">
                <a:solidFill>
                  <a:srgbClr val="008000"/>
                </a:solidFill>
              </a:rPr>
              <a:t>BRelTime.make</a:t>
            </a:r>
            <a:r>
              <a:rPr lang="en-US" altLang="ko-KR" sz="1200" b="1" dirty="0">
                <a:solidFill>
                  <a:srgbClr val="008000"/>
                </a:solidFill>
              </a:rPr>
              <a:t>(100)"</a:t>
            </a:r>
            <a:r>
              <a:rPr lang="en-US" altLang="ko-KR" sz="1200" dirty="0"/>
              <a:t>,</a:t>
            </a:r>
            <a:br>
              <a:rPr lang="en-US" altLang="ko-KR" sz="1200" dirty="0"/>
            </a:br>
            <a:r>
              <a:rPr lang="en-US" altLang="ko-KR" sz="1200" dirty="0"/>
              <a:t>  facets =</a:t>
            </a:r>
            <a:br>
              <a:rPr lang="en-US" altLang="ko-KR" sz="1200" dirty="0"/>
            </a:br>
            <a:r>
              <a:rPr lang="en-US" altLang="ko-KR" sz="1200" dirty="0"/>
              <a:t>  {</a:t>
            </a:r>
            <a:br>
              <a:rPr lang="en-US" altLang="ko-KR" sz="1200" dirty="0"/>
            </a:br>
            <a:r>
              <a:rPr lang="en-US" altLang="ko-KR" sz="1200" dirty="0" smtClean="0"/>
              <a:t>    </a:t>
            </a:r>
            <a:r>
              <a:rPr lang="en-US" altLang="ko-KR" sz="1200" dirty="0" smtClean="0">
                <a:solidFill>
                  <a:srgbClr val="808000"/>
                </a:solidFill>
              </a:rPr>
              <a:t>@</a:t>
            </a:r>
            <a:r>
              <a:rPr lang="en-US" altLang="ko-KR" sz="1200" dirty="0">
                <a:solidFill>
                  <a:srgbClr val="808000"/>
                </a:solidFill>
              </a:rPr>
              <a:t>Facet</a:t>
            </a:r>
            <a:r>
              <a:rPr lang="en-US" altLang="ko-KR" sz="1200" dirty="0"/>
              <a:t>(name = </a:t>
            </a:r>
            <a:r>
              <a:rPr lang="en-US" altLang="ko-KR" sz="1200" dirty="0" err="1"/>
              <a:t>BFacets.</a:t>
            </a:r>
            <a:r>
              <a:rPr lang="en-US" altLang="ko-KR" sz="1200" b="1" i="1" dirty="0" err="1">
                <a:solidFill>
                  <a:srgbClr val="660E7A"/>
                </a:solidFill>
              </a:rPr>
              <a:t>MIN</a:t>
            </a:r>
            <a:r>
              <a:rPr lang="en-US" altLang="ko-KR" sz="1200" dirty="0"/>
              <a:t>, value = </a:t>
            </a:r>
            <a:r>
              <a:rPr lang="en-US" altLang="ko-KR" sz="1200" b="1" dirty="0">
                <a:solidFill>
                  <a:srgbClr val="008000"/>
                </a:solidFill>
              </a:rPr>
              <a:t>"</a:t>
            </a:r>
            <a:r>
              <a:rPr lang="en-US" altLang="ko-KR" sz="1200" b="1" dirty="0" err="1">
                <a:solidFill>
                  <a:srgbClr val="008000"/>
                </a:solidFill>
              </a:rPr>
              <a:t>BRelTime.makeSeconds</a:t>
            </a:r>
            <a:r>
              <a:rPr lang="en-US" altLang="ko-KR" sz="1200" b="1" dirty="0">
                <a:solidFill>
                  <a:srgbClr val="008000"/>
                </a:solidFill>
              </a:rPr>
              <a:t>(0)"</a:t>
            </a:r>
            <a:r>
              <a:rPr lang="en-US" altLang="ko-KR" sz="1200" dirty="0"/>
              <a:t>),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en-US" altLang="ko-KR" sz="1200" dirty="0">
                <a:solidFill>
                  <a:srgbClr val="808000"/>
                </a:solidFill>
              </a:rPr>
              <a:t>@Facet</a:t>
            </a:r>
            <a:r>
              <a:rPr lang="en-US" altLang="ko-KR" sz="1200" dirty="0"/>
              <a:t>(name = </a:t>
            </a:r>
            <a:r>
              <a:rPr lang="en-US" altLang="ko-KR" sz="1200" dirty="0" err="1"/>
              <a:t>BFacets.</a:t>
            </a:r>
            <a:r>
              <a:rPr lang="en-US" altLang="ko-KR" sz="1200" b="1" i="1" dirty="0" err="1">
                <a:solidFill>
                  <a:srgbClr val="660E7A"/>
                </a:solidFill>
              </a:rPr>
              <a:t>MAX</a:t>
            </a:r>
            <a:r>
              <a:rPr lang="en-US" altLang="ko-KR" sz="1200" dirty="0"/>
              <a:t>, value = </a:t>
            </a:r>
            <a:r>
              <a:rPr lang="en-US" altLang="ko-KR" sz="1200" b="1" dirty="0">
                <a:solidFill>
                  <a:srgbClr val="008000"/>
                </a:solidFill>
              </a:rPr>
              <a:t>"</a:t>
            </a:r>
            <a:r>
              <a:rPr lang="en-US" altLang="ko-KR" sz="1200" b="1" dirty="0" err="1">
                <a:solidFill>
                  <a:srgbClr val="008000"/>
                </a:solidFill>
              </a:rPr>
              <a:t>BRelTime.makeSeconds</a:t>
            </a:r>
            <a:r>
              <a:rPr lang="en-US" altLang="ko-KR" sz="1200" b="1" dirty="0">
                <a:solidFill>
                  <a:srgbClr val="008000"/>
                </a:solidFill>
              </a:rPr>
              <a:t>(60)"</a:t>
            </a:r>
            <a:r>
              <a:rPr lang="en-US" altLang="ko-KR" sz="1200" dirty="0"/>
              <a:t>)</a:t>
            </a:r>
            <a:br>
              <a:rPr lang="en-US" altLang="ko-KR" sz="1200" dirty="0"/>
            </a:br>
            <a:r>
              <a:rPr lang="en-US" altLang="ko-KR" sz="1200" dirty="0"/>
              <a:t>  }</a:t>
            </a:r>
            <a:br>
              <a:rPr lang="en-US" altLang="ko-KR" sz="1200" dirty="0"/>
            </a:br>
            <a:r>
              <a:rPr lang="en-US" altLang="ko-KR" sz="1200" dirty="0" smtClean="0"/>
              <a:t>)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14" name="직선 화살표 연결선 13"/>
          <p:cNvCxnSpPr/>
          <p:nvPr/>
        </p:nvCxnSpPr>
        <p:spPr bwMode="auto">
          <a:xfrm>
            <a:off x="5817096" y="3135452"/>
            <a:ext cx="576064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직선 화살표 연결선 15"/>
          <p:cNvCxnSpPr/>
          <p:nvPr/>
        </p:nvCxnSpPr>
        <p:spPr bwMode="auto">
          <a:xfrm>
            <a:off x="5954937" y="3351476"/>
            <a:ext cx="438223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 bwMode="auto">
          <a:xfrm>
            <a:off x="6393160" y="2996952"/>
            <a:ext cx="108012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최소값 설정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6393160" y="3273951"/>
            <a:ext cx="108012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최대값 설정</a:t>
            </a: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04" t="11430" r="22628" b="77140"/>
          <a:stretch/>
        </p:blipFill>
        <p:spPr bwMode="auto">
          <a:xfrm>
            <a:off x="848544" y="5173642"/>
            <a:ext cx="4722921" cy="156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화살표 연결선 19"/>
          <p:cNvCxnSpPr/>
          <p:nvPr/>
        </p:nvCxnSpPr>
        <p:spPr bwMode="auto">
          <a:xfrm flipV="1">
            <a:off x="5457056" y="5877272"/>
            <a:ext cx="936104" cy="21602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 bwMode="auto">
          <a:xfrm>
            <a:off x="6329283" y="5600273"/>
            <a:ext cx="3449983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최대값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(1min) 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의 초과 값을 입력했을 때의 경고 화면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</a:p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초과된 값은 저장할 수 없다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96896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View : Property Sheet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Property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 </a:t>
            </a:r>
            <a:r>
              <a:rPr lang="ko-KR" altLang="en-US" dirty="0" smtClean="0"/>
              <a:t>별로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가 정의되어 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42457" r="57760" b="55331"/>
          <a:stretch/>
        </p:blipFill>
        <p:spPr bwMode="auto">
          <a:xfrm>
            <a:off x="467741" y="2605525"/>
            <a:ext cx="37623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663002" y="3274929"/>
            <a:ext cx="3371850" cy="2276475"/>
            <a:chOff x="7113240" y="2060848"/>
            <a:chExt cx="3371850" cy="2276475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33269" r="57917" b="43750"/>
            <a:stretch/>
          </p:blipFill>
          <p:spPr bwMode="auto">
            <a:xfrm>
              <a:off x="7113240" y="2060848"/>
              <a:ext cx="3371850" cy="227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7113240" y="2276872"/>
              <a:ext cx="1584176" cy="206045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51220" r="57760" b="46443"/>
          <a:stretch/>
        </p:blipFill>
        <p:spPr bwMode="auto">
          <a:xfrm>
            <a:off x="467740" y="2914889"/>
            <a:ext cx="3762375" cy="23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27657" r="57760" b="69843"/>
          <a:stretch/>
        </p:blipFill>
        <p:spPr bwMode="auto">
          <a:xfrm>
            <a:off x="467741" y="2266817"/>
            <a:ext cx="37623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4227833" y="2229233"/>
            <a:ext cx="825867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BBoolean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4227833" y="2914889"/>
            <a:ext cx="830677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BNumber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4227833" y="3274929"/>
            <a:ext cx="668773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BEnum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227833" y="2576562"/>
            <a:ext cx="691215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BString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t="38089" r="57760" b="57232"/>
          <a:stretch/>
        </p:blipFill>
        <p:spPr bwMode="auto">
          <a:xfrm>
            <a:off x="467741" y="5773877"/>
            <a:ext cx="3762375" cy="46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 bwMode="auto">
          <a:xfrm>
            <a:off x="4227833" y="5773877"/>
            <a:ext cx="1098378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BStatusValue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784648" y="1794302"/>
            <a:ext cx="1574470" cy="33855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6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Supervisor (PC)</a:t>
            </a:r>
            <a:endParaRPr kumimoji="0" lang="ko-KR" altLang="en-US" sz="16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20" name="Picture 3" descr="C:\Users\USER\Desktop\BStruc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080" y="1834769"/>
            <a:ext cx="4110340" cy="440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>
            <a:stCxn id="8" idx="3"/>
          </p:cNvCxnSpPr>
          <p:nvPr/>
        </p:nvCxnSpPr>
        <p:spPr bwMode="auto">
          <a:xfrm>
            <a:off x="5053700" y="2367733"/>
            <a:ext cx="1483476" cy="1876736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21" name="직선 연결선 20"/>
          <p:cNvCxnSpPr>
            <a:stCxn id="15" idx="3"/>
          </p:cNvCxnSpPr>
          <p:nvPr/>
        </p:nvCxnSpPr>
        <p:spPr bwMode="auto">
          <a:xfrm>
            <a:off x="4919048" y="2715062"/>
            <a:ext cx="1618128" cy="2946186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23" name="직선 연결선 22"/>
          <p:cNvCxnSpPr>
            <a:stCxn id="13" idx="3"/>
          </p:cNvCxnSpPr>
          <p:nvPr/>
        </p:nvCxnSpPr>
        <p:spPr bwMode="auto">
          <a:xfrm>
            <a:off x="5058510" y="3053389"/>
            <a:ext cx="1478666" cy="2103803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25" name="직선 연결선 24"/>
          <p:cNvCxnSpPr>
            <a:stCxn id="14" idx="3"/>
          </p:cNvCxnSpPr>
          <p:nvPr/>
        </p:nvCxnSpPr>
        <p:spPr bwMode="auto">
          <a:xfrm>
            <a:off x="4896606" y="3413429"/>
            <a:ext cx="1640570" cy="1311715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  <p:cxnSp>
        <p:nvCxnSpPr>
          <p:cNvPr id="27" name="직선 연결선 26"/>
          <p:cNvCxnSpPr>
            <a:stCxn id="17" idx="3"/>
          </p:cNvCxnSpPr>
          <p:nvPr/>
        </p:nvCxnSpPr>
        <p:spPr bwMode="auto">
          <a:xfrm flipV="1">
            <a:off x="5326211" y="3717032"/>
            <a:ext cx="3515221" cy="2195345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15439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Integrating Heterogeneous Systems</a:t>
            </a:r>
          </a:p>
          <a:p>
            <a:pPr lvl="1"/>
            <a:r>
              <a:rPr lang="ko-KR" altLang="en-US" dirty="0" smtClean="0"/>
              <a:t>표준 네트워크 프로토콜을 가정하지 않음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이종</a:t>
            </a:r>
            <a:r>
              <a:rPr lang="en-US" altLang="ko-KR" dirty="0" smtClean="0"/>
              <a:t>(heterogeneous) </a:t>
            </a:r>
            <a:r>
              <a:rPr lang="ko-KR" altLang="en-US" dirty="0" smtClean="0"/>
              <a:t>프로토콜 간의 네트워킹을 지원해야 함</a:t>
            </a:r>
            <a:endParaRPr lang="en-US" altLang="ko-KR" dirty="0" smtClean="0"/>
          </a:p>
          <a:p>
            <a:r>
              <a:rPr lang="en-US" altLang="ko-KR" b="1" dirty="0" smtClean="0"/>
              <a:t>Programming </a:t>
            </a:r>
            <a:r>
              <a:rPr lang="en-US" altLang="ko-KR" b="1" dirty="0"/>
              <a:t>for Non-programmers</a:t>
            </a:r>
          </a:p>
          <a:p>
            <a:pPr lvl="1"/>
            <a:r>
              <a:rPr lang="ko-KR" altLang="en-US" dirty="0" smtClean="0"/>
              <a:t>솔루션의 </a:t>
            </a:r>
            <a:r>
              <a:rPr lang="ko-KR" altLang="en-US" dirty="0" err="1" smtClean="0"/>
              <a:t>설치자나</a:t>
            </a:r>
            <a:r>
              <a:rPr lang="ko-KR" altLang="en-US" dirty="0" smtClean="0"/>
              <a:t> 시스템 관리자는 엔지니어링 툴을 활용하는 비 소프트웨어 개발자 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고차원의 그래픽 엔지니어링 툴이 필요</a:t>
            </a:r>
            <a:endParaRPr lang="en-US" altLang="ko-KR" dirty="0" smtClean="0"/>
          </a:p>
          <a:p>
            <a:r>
              <a:rPr lang="en-US" altLang="ko-KR" b="1" dirty="0" smtClean="0"/>
              <a:t>Embedded </a:t>
            </a:r>
            <a:r>
              <a:rPr lang="en-US" altLang="ko-KR" b="1" dirty="0"/>
              <a:t>Systems</a:t>
            </a:r>
          </a:p>
          <a:p>
            <a:pPr lvl="1"/>
            <a:r>
              <a:rPr lang="ko-KR" altLang="en-US" dirty="0" smtClean="0"/>
              <a:t>낮은 컴퓨팅 파워에서도 동작 가능한 </a:t>
            </a:r>
            <a:r>
              <a:rPr lang="en-US" altLang="ko-KR" dirty="0" smtClean="0"/>
              <a:t>Java VM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VM </a:t>
            </a:r>
            <a:r>
              <a:rPr lang="ko-KR" altLang="en-US" dirty="0" smtClean="0"/>
              <a:t>상의 솔루션</a:t>
            </a:r>
            <a:endParaRPr lang="en-US" altLang="ko-KR" dirty="0" smtClean="0"/>
          </a:p>
          <a:p>
            <a:r>
              <a:rPr lang="en-US" altLang="ko-KR" b="1" dirty="0" smtClean="0"/>
              <a:t>Distributed </a:t>
            </a:r>
            <a:r>
              <a:rPr lang="en-US" altLang="ko-KR" b="1" dirty="0"/>
              <a:t>Systems</a:t>
            </a:r>
          </a:p>
          <a:p>
            <a:pPr lvl="1"/>
            <a:r>
              <a:rPr lang="ko-KR" altLang="en-US" dirty="0" smtClean="0"/>
              <a:t>분산 시스템들을 통합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확장성</a:t>
            </a:r>
            <a:r>
              <a:rPr lang="ko-KR" altLang="en-US" dirty="0" smtClean="0"/>
              <a:t> 있는 시스템의 구현</a:t>
            </a:r>
            <a:r>
              <a:rPr lang="en-US" altLang="ko-KR" dirty="0" smtClean="0"/>
              <a:t>(10,000 </a:t>
            </a:r>
            <a:r>
              <a:rPr lang="ko-KR" altLang="en-US" dirty="0" smtClean="0"/>
              <a:t>개 이상의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 Space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err="1"/>
              <a:t>IoT</a:t>
            </a:r>
            <a:r>
              <a:rPr lang="en-US" altLang="ko-KR" dirty="0"/>
              <a:t>, </a:t>
            </a:r>
            <a:r>
              <a:rPr lang="en-US" altLang="ko-KR" dirty="0" err="1"/>
              <a:t>HomeNet</a:t>
            </a:r>
            <a:r>
              <a:rPr lang="en-US" altLang="ko-KR" dirty="0"/>
              <a:t>, Building Management System, </a:t>
            </a:r>
            <a:r>
              <a:rPr lang="en-US" altLang="ko-KR" dirty="0" err="1"/>
              <a:t>SmartGrid</a:t>
            </a:r>
            <a:r>
              <a:rPr lang="en-US" altLang="ko-KR" dirty="0"/>
              <a:t> 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543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Module(Driver)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Life Cycle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Module </a:t>
            </a:r>
            <a:r>
              <a:rPr lang="ko-KR" altLang="en-US" dirty="0" smtClean="0"/>
              <a:t>파일의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Supervisor : </a:t>
            </a:r>
            <a:r>
              <a:rPr lang="ko-KR" altLang="en-US" dirty="0" smtClean="0"/>
              <a:t>컨트롤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(+ </a:t>
            </a:r>
            <a:r>
              <a:rPr lang="ko-KR" altLang="en-US" dirty="0" smtClean="0"/>
              <a:t>엔지니어링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Niagara Platform : </a:t>
            </a:r>
            <a:r>
              <a:rPr lang="ko-KR" altLang="en-US" dirty="0" smtClean="0"/>
              <a:t>실행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Module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Driver</a:t>
            </a:r>
            <a:r>
              <a:rPr lang="ko-KR" altLang="en-US" dirty="0" smtClean="0"/>
              <a:t>의 배포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Jar </a:t>
            </a:r>
            <a:r>
              <a:rPr lang="ko-KR" altLang="en-US" dirty="0" smtClean="0"/>
              <a:t>파일을 단위로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배포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버전 관리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72480" y="2070365"/>
            <a:ext cx="1024508" cy="710563"/>
            <a:chOff x="632520" y="1479438"/>
            <a:chExt cx="1024508" cy="710563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46" t="2061" r="35701" b="95878"/>
            <a:stretch/>
          </p:blipFill>
          <p:spPr bwMode="auto">
            <a:xfrm>
              <a:off x="632520" y="1479438"/>
              <a:ext cx="577155" cy="282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46" t="21953" r="34665" b="74853"/>
            <a:stretch/>
          </p:blipFill>
          <p:spPr bwMode="auto">
            <a:xfrm>
              <a:off x="637853" y="1736998"/>
              <a:ext cx="1019175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704528" y="1973977"/>
              <a:ext cx="786562" cy="216024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04528" y="1729383"/>
              <a:ext cx="786562" cy="216024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0" name="오른쪽 화살표 9"/>
          <p:cNvSpPr/>
          <p:nvPr/>
        </p:nvSpPr>
        <p:spPr>
          <a:xfrm>
            <a:off x="1496616" y="2293233"/>
            <a:ext cx="288032" cy="35319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928664" y="2238998"/>
            <a:ext cx="801823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Coding &amp;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Compile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2792760" y="2293233"/>
            <a:ext cx="288032" cy="35319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" t="19748" r="91523" b="73614"/>
          <a:stretch/>
        </p:blipFill>
        <p:spPr bwMode="auto">
          <a:xfrm>
            <a:off x="3296816" y="1988840"/>
            <a:ext cx="988293" cy="657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 bwMode="auto">
          <a:xfrm>
            <a:off x="3340543" y="2646429"/>
            <a:ext cx="878767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(.Jar  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파일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520952" y="2293233"/>
            <a:ext cx="288032" cy="35319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991" r="7122" b="8327"/>
          <a:stretch/>
        </p:blipFill>
        <p:spPr bwMode="auto">
          <a:xfrm>
            <a:off x="5025008" y="2594687"/>
            <a:ext cx="828080" cy="5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 bwMode="auto">
          <a:xfrm>
            <a:off x="5070999" y="3152001"/>
            <a:ext cx="73610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다운로드</a:t>
            </a:r>
          </a:p>
        </p:txBody>
      </p:sp>
      <p:sp>
        <p:nvSpPr>
          <p:cNvPr id="25" name="오른쪽 화살표 24"/>
          <p:cNvSpPr/>
          <p:nvPr/>
        </p:nvSpPr>
        <p:spPr>
          <a:xfrm>
            <a:off x="6033120" y="2293233"/>
            <a:ext cx="288032" cy="35319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6948603" y="3048795"/>
            <a:ext cx="1931939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Station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에 설정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엔지니어링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13750" r="60616" b="73796"/>
          <a:stretch/>
        </p:blipFill>
        <p:spPr bwMode="auto">
          <a:xfrm>
            <a:off x="6393160" y="1700808"/>
            <a:ext cx="3278332" cy="1233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6944"/>
          <a:stretch/>
        </p:blipFill>
        <p:spPr bwMode="auto">
          <a:xfrm>
            <a:off x="4982880" y="1628800"/>
            <a:ext cx="870208" cy="62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화살표 연결선 17"/>
          <p:cNvCxnSpPr/>
          <p:nvPr/>
        </p:nvCxnSpPr>
        <p:spPr bwMode="auto">
          <a:xfrm>
            <a:off x="5385048" y="2254978"/>
            <a:ext cx="0" cy="281356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3" t="72361" r="19388" b="25000"/>
          <a:stretch/>
        </p:blipFill>
        <p:spPr bwMode="auto">
          <a:xfrm>
            <a:off x="2052349" y="1849758"/>
            <a:ext cx="289628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9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8" t="72361" r="16560" b="25000"/>
          <a:stretch/>
        </p:blipFill>
        <p:spPr bwMode="auto">
          <a:xfrm>
            <a:off x="2375590" y="1856083"/>
            <a:ext cx="354897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991" r="7122" b="8327"/>
          <a:stretch/>
        </p:blipFill>
        <p:spPr bwMode="auto">
          <a:xfrm>
            <a:off x="5649883" y="5283440"/>
            <a:ext cx="828080" cy="5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6944"/>
          <a:stretch/>
        </p:blipFill>
        <p:spPr bwMode="auto">
          <a:xfrm>
            <a:off x="2682101" y="5179031"/>
            <a:ext cx="870208" cy="62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 bwMode="auto">
          <a:xfrm>
            <a:off x="5833732" y="5827103"/>
            <a:ext cx="460382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실행</a:t>
            </a:r>
          </a:p>
        </p:txBody>
      </p:sp>
      <p:sp>
        <p:nvSpPr>
          <p:cNvPr id="44" name="TextBox 43"/>
          <p:cNvSpPr txBox="1"/>
          <p:nvPr/>
        </p:nvSpPr>
        <p:spPr bwMode="auto">
          <a:xfrm>
            <a:off x="2517523" y="5827103"/>
            <a:ext cx="1199367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컨트롤 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&amp; 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모니터</a:t>
            </a:r>
          </a:p>
        </p:txBody>
      </p:sp>
      <p:sp>
        <p:nvSpPr>
          <p:cNvPr id="47" name="TextBox 46"/>
          <p:cNvSpPr txBox="1"/>
          <p:nvPr/>
        </p:nvSpPr>
        <p:spPr bwMode="auto">
          <a:xfrm>
            <a:off x="4219823" y="5416771"/>
            <a:ext cx="889988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Module.jar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4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6" t="22134" r="94585" b="75740"/>
          <a:stretch/>
        </p:blipFill>
        <p:spPr bwMode="auto">
          <a:xfrm>
            <a:off x="4147815" y="5449969"/>
            <a:ext cx="146050" cy="210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오른쪽 화살표 48"/>
          <p:cNvSpPr/>
          <p:nvPr/>
        </p:nvSpPr>
        <p:spPr>
          <a:xfrm>
            <a:off x="5214755" y="5378672"/>
            <a:ext cx="288032" cy="35319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0" name="오른쪽 화살표 49"/>
          <p:cNvSpPr/>
          <p:nvPr/>
        </p:nvSpPr>
        <p:spPr>
          <a:xfrm rot="10800000">
            <a:off x="3713534" y="5368677"/>
            <a:ext cx="288032" cy="35319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t="13173" r="64606" b="75794"/>
          <a:stretch/>
        </p:blipFill>
        <p:spPr bwMode="auto">
          <a:xfrm>
            <a:off x="654636" y="5347838"/>
            <a:ext cx="1778084" cy="75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오른쪽 화살표 52"/>
          <p:cNvSpPr/>
          <p:nvPr/>
        </p:nvSpPr>
        <p:spPr>
          <a:xfrm rot="5400000">
            <a:off x="7860236" y="3589536"/>
            <a:ext cx="288032" cy="35319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4" t="25324" b="40248"/>
          <a:stretch/>
        </p:blipFill>
        <p:spPr bwMode="auto">
          <a:xfrm>
            <a:off x="6550852" y="4149080"/>
            <a:ext cx="2882082" cy="1883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17981" r="55990" b="65265"/>
          <a:stretch/>
        </p:blipFill>
        <p:spPr bwMode="auto">
          <a:xfrm>
            <a:off x="727735" y="4653136"/>
            <a:ext cx="1686288" cy="69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866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원형 화살표 26"/>
          <p:cNvSpPr/>
          <p:nvPr/>
        </p:nvSpPr>
        <p:spPr>
          <a:xfrm rot="5584190">
            <a:off x="2841653" y="2099751"/>
            <a:ext cx="4256124" cy="4256124"/>
          </a:xfrm>
          <a:prstGeom prst="circularArrow">
            <a:avLst>
              <a:gd name="adj1" fmla="val 3758"/>
              <a:gd name="adj2" fmla="val 734365"/>
              <a:gd name="adj3" fmla="val 20480910"/>
              <a:gd name="adj4" fmla="val 189569"/>
              <a:gd name="adj5" fmla="val 5305"/>
            </a:avLst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4502267" y="6116736"/>
            <a:ext cx="833883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Life Cycle</a:t>
            </a:r>
            <a:endParaRPr kumimoji="0" lang="ko-KR" altLang="en-US" sz="1200" b="1" kern="0" dirty="0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40832" y="2697887"/>
            <a:ext cx="3096344" cy="30963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Niagara Platform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“Point”</a:t>
            </a:r>
            <a:r>
              <a:rPr lang="ko-KR" altLang="en-US" dirty="0" smtClean="0"/>
              <a:t>를 중심으로 한 추상화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471616" y="2132856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Status</a:t>
            </a:r>
            <a:endParaRPr lang="ko-KR" altLang="en-US" sz="12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12066" y="3140968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View</a:t>
            </a:r>
            <a:endParaRPr lang="ko-KR" altLang="en-US" sz="12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91986" y="4941168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</a:t>
            </a:r>
            <a:endParaRPr lang="ko-KR" altLang="en-US" sz="12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43714" y="3140968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Event</a:t>
            </a:r>
            <a:endParaRPr lang="ko-KR" altLang="en-US" sz="12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563794" y="4941168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Search / Categorize</a:t>
            </a:r>
            <a:endParaRPr lang="ko-KR" altLang="en-US" sz="11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580018" y="2420888"/>
            <a:ext cx="1098378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BStatusValue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7092186" y="3284984"/>
            <a:ext cx="1394934" cy="64633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Lexicon /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BIcon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Slot /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BFacets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Property /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BValue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6372106" y="5306724"/>
            <a:ext cx="2212465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HistorySlot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/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BPointExtension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BHistoryExt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1684881" y="5229200"/>
            <a:ext cx="1806905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r"/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BComponent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의 계층구조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pPr algn="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Ord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1280592" y="3284984"/>
            <a:ext cx="1491114" cy="64633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r"/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BLink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pPr algn="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Action</a:t>
            </a:r>
          </a:p>
          <a:p>
            <a:pPr algn="r"/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BComponent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/ Slot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07620" y="4221088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874079" y="3825357"/>
            <a:ext cx="460330" cy="467739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Point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73789" y="3825357"/>
            <a:ext cx="460330" cy="467739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Point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43914" y="3825357"/>
            <a:ext cx="460330" cy="467739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Point</a:t>
            </a:r>
            <a:endParaRPr lang="ko-KR" altLang="en-US" sz="10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5363994" y="4262608"/>
            <a:ext cx="4003019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BComponent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 /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BNNetwork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/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BNDevice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/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BPointFolder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0544" y="3920726"/>
            <a:ext cx="1146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200" kern="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BControlPoint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4" y="1340768"/>
            <a:ext cx="3699152" cy="168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 bwMode="auto">
          <a:xfrm>
            <a:off x="5318827" y="6104329"/>
            <a:ext cx="1074333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BComponent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34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3122672" y="3717032"/>
            <a:ext cx="3300616" cy="759315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NComm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NDriver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</a:t>
            </a:r>
            <a:r>
              <a:rPr lang="ko-KR" altLang="en-US" dirty="0"/>
              <a:t>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구성요소 및 역할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412940" y="5949280"/>
            <a:ext cx="720080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8" name="꺾인 연결선 7"/>
          <p:cNvCxnSpPr>
            <a:stCxn id="7" idx="0"/>
            <a:endCxn id="16" idx="2"/>
          </p:cNvCxnSpPr>
          <p:nvPr/>
        </p:nvCxnSpPr>
        <p:spPr bwMode="auto">
          <a:xfrm rot="5400000" flipH="1" flipV="1">
            <a:off x="4642387" y="5818687"/>
            <a:ext cx="261187" cy="12700"/>
          </a:xfrm>
          <a:prstGeom prst="bentConnector3">
            <a:avLst/>
          </a:prstGeom>
          <a:noFill/>
          <a:ln w="3175" cap="flat" cmpd="sng" algn="ctr">
            <a:solidFill>
              <a:srgbClr val="0000FF"/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10" name="모서리가 둥근 직사각형 9"/>
          <p:cNvSpPr/>
          <p:nvPr/>
        </p:nvSpPr>
        <p:spPr>
          <a:xfrm>
            <a:off x="3158188" y="3058474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BCommConfig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55136" y="2420888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NMessage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52800" y="2420888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BNetwork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152800" y="1772816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BNDevice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055136" y="3068960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NMessageFactory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088904" y="5256045"/>
            <a:ext cx="1368152" cy="432048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ILinkLayer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130316" y="4650172"/>
            <a:ext cx="1368152" cy="432048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LinkMessage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55136" y="1772816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ICommListener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20" name="직선 화살표 연결선 19"/>
          <p:cNvCxnSpPr>
            <a:stCxn id="15" idx="2"/>
            <a:endCxn id="16" idx="0"/>
          </p:cNvCxnSpPr>
          <p:nvPr/>
        </p:nvCxnSpPr>
        <p:spPr bwMode="auto">
          <a:xfrm>
            <a:off x="4772980" y="4476347"/>
            <a:ext cx="0" cy="779698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6681192" y="3729226"/>
            <a:ext cx="3087705" cy="70788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모든 통신을 지원할 수 있는 공통 모듈</a:t>
            </a:r>
            <a:endParaRPr kumimoji="0" lang="en-US" altLang="ko-KR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모든 통신 클래스의 상위 클래스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</a:p>
          <a:p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App.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의 데이터 송신 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–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sendMessage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(),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sendRequest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</a:t>
            </a:r>
          </a:p>
          <a:p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ICommListener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등록 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- </a:t>
            </a:r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registerCommListener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</a:t>
            </a:r>
            <a:endParaRPr kumimoji="0" lang="ko-KR" altLang="en-US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6681192" y="4635363"/>
            <a:ext cx="2198038" cy="40011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LinkLayer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와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NComm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간에 송수신되는 </a:t>
            </a:r>
            <a:endParaRPr kumimoji="0" lang="en-US" altLang="ko-KR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데이터를 담는 클래스</a:t>
            </a:r>
          </a:p>
        </p:txBody>
      </p:sp>
      <p:sp>
        <p:nvSpPr>
          <p:cNvPr id="29" name="TextBox 28"/>
          <p:cNvSpPr txBox="1"/>
          <p:nvPr/>
        </p:nvSpPr>
        <p:spPr bwMode="auto">
          <a:xfrm>
            <a:off x="6681192" y="5333569"/>
            <a:ext cx="237436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실제 통신을 담당하는 클래스의 인터페이스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6681192" y="2534707"/>
            <a:ext cx="2374368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어플리케이션 레벨의 데이터를 담는 클래스</a:t>
            </a:r>
            <a:endParaRPr kumimoji="0" lang="en-US" altLang="ko-KR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6681192" y="1844824"/>
            <a:ext cx="2032929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수신 데이터를 처리하는 </a:t>
            </a:r>
            <a:r>
              <a:rPr kumimoji="0" lang="ko-KR" altLang="en-US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콜백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클래스</a:t>
            </a:r>
          </a:p>
        </p:txBody>
      </p:sp>
      <p:sp>
        <p:nvSpPr>
          <p:cNvPr id="33" name="TextBox 32"/>
          <p:cNvSpPr txBox="1"/>
          <p:nvPr/>
        </p:nvSpPr>
        <p:spPr bwMode="auto">
          <a:xfrm>
            <a:off x="6681192" y="3151388"/>
            <a:ext cx="2903359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LinkMessage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를 받아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를 생성하는 클래스</a:t>
            </a:r>
            <a:endParaRPr kumimoji="0" lang="en-US" altLang="ko-KR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5" name="TextBox 34"/>
          <p:cNvSpPr txBox="1"/>
          <p:nvPr/>
        </p:nvSpPr>
        <p:spPr bwMode="auto">
          <a:xfrm>
            <a:off x="655279" y="1711841"/>
            <a:ext cx="2400016" cy="55399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r"/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Driver</a:t>
            </a:r>
            <a:r>
              <a:rPr kumimoji="0" lang="ko-KR" altLang="en-US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와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연</a:t>
            </a:r>
            <a:r>
              <a:rPr kumimoji="0" lang="ko-KR" altLang="en-US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동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하는 기기를 구현한 클래스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</a:p>
          <a:p>
            <a:pPr algn="r"/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N-Sup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에 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Property 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제공</a:t>
            </a:r>
            <a:endParaRPr kumimoji="0" lang="en-US" altLang="ko-KR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pPr algn="r"/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Network 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객체 확인 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–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getNetworkType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</a:t>
            </a:r>
          </a:p>
        </p:txBody>
      </p:sp>
      <p:sp>
        <p:nvSpPr>
          <p:cNvPr id="36" name="TextBox 35"/>
          <p:cNvSpPr txBox="1"/>
          <p:nvPr/>
        </p:nvSpPr>
        <p:spPr bwMode="auto">
          <a:xfrm>
            <a:off x="3692" y="2997499"/>
            <a:ext cx="3058851" cy="55399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r"/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각 객체간의 관계를 설정하는 클래스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</a:p>
          <a:p>
            <a:pPr algn="r"/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NMessageFactory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의 생성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–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makeMessageFactory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</a:t>
            </a:r>
          </a:p>
          <a:p>
            <a:pPr algn="r"/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NComm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객체 획득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–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comm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</a:t>
            </a:r>
          </a:p>
        </p:txBody>
      </p:sp>
      <p:sp>
        <p:nvSpPr>
          <p:cNvPr id="37" name="TextBox 36"/>
          <p:cNvSpPr txBox="1"/>
          <p:nvPr/>
        </p:nvSpPr>
        <p:spPr bwMode="auto">
          <a:xfrm>
            <a:off x="549450" y="2359913"/>
            <a:ext cx="2497799" cy="55399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r"/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기기가 동작하는 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Network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를 구현한 클래스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</a:p>
          <a:p>
            <a:pPr algn="r"/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구성 디바이스 정보 제공 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–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getDeviceType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</a:t>
            </a:r>
          </a:p>
          <a:p>
            <a:pPr algn="r"/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ICommListener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 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등록</a:t>
            </a:r>
            <a:endParaRPr kumimoji="0" lang="en-US" altLang="ko-KR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624041" y="5302601"/>
            <a:ext cx="95731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AX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JACE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40" name="직선 연결선 39"/>
          <p:cNvCxnSpPr>
            <a:stCxn id="39" idx="3"/>
          </p:cNvCxnSpPr>
          <p:nvPr/>
        </p:nvCxnSpPr>
        <p:spPr bwMode="auto">
          <a:xfrm flipH="1">
            <a:off x="367562" y="5533434"/>
            <a:ext cx="1213793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4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991" r="7122" b="8327"/>
          <a:stretch/>
        </p:blipFill>
        <p:spPr bwMode="auto">
          <a:xfrm>
            <a:off x="1798349" y="5261601"/>
            <a:ext cx="828080" cy="5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직선 연결선 41"/>
          <p:cNvCxnSpPr/>
          <p:nvPr/>
        </p:nvCxnSpPr>
        <p:spPr bwMode="auto">
          <a:xfrm>
            <a:off x="344488" y="5825037"/>
            <a:ext cx="9217024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3" name="직선 연결선 42"/>
          <p:cNvCxnSpPr/>
          <p:nvPr/>
        </p:nvCxnSpPr>
        <p:spPr bwMode="auto">
          <a:xfrm>
            <a:off x="344488" y="1628800"/>
            <a:ext cx="9217024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4" name="TextBox 43"/>
          <p:cNvSpPr txBox="1"/>
          <p:nvPr/>
        </p:nvSpPr>
        <p:spPr bwMode="auto">
          <a:xfrm>
            <a:off x="518940" y="947643"/>
            <a:ext cx="147027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Supervisor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PC, Server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6944"/>
          <a:stretch/>
        </p:blipFill>
        <p:spPr bwMode="auto">
          <a:xfrm>
            <a:off x="1928664" y="836712"/>
            <a:ext cx="870208" cy="62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모서리가 둥근 직사각형 47"/>
          <p:cNvSpPr/>
          <p:nvPr/>
        </p:nvSpPr>
        <p:spPr>
          <a:xfrm>
            <a:off x="3154700" y="836712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Niagara Supervisor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50" name="꺾인 연결선 49"/>
          <p:cNvCxnSpPr>
            <a:stCxn id="12" idx="3"/>
            <a:endCxn id="48" idx="2"/>
          </p:cNvCxnSpPr>
          <p:nvPr/>
        </p:nvCxnSpPr>
        <p:spPr bwMode="auto">
          <a:xfrm flipH="1" flipV="1">
            <a:off x="3838776" y="1268760"/>
            <a:ext cx="682176" cy="1368152"/>
          </a:xfrm>
          <a:prstGeom prst="bentConnector4">
            <a:avLst>
              <a:gd name="adj1" fmla="val -33510"/>
              <a:gd name="adj2" fmla="val 81844"/>
            </a:avLst>
          </a:prstGeom>
          <a:noFill/>
          <a:ln w="31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52" name="꺾인 연결선 51"/>
          <p:cNvCxnSpPr>
            <a:stCxn id="13" idx="3"/>
            <a:endCxn id="48" idx="2"/>
          </p:cNvCxnSpPr>
          <p:nvPr/>
        </p:nvCxnSpPr>
        <p:spPr bwMode="auto">
          <a:xfrm flipH="1" flipV="1">
            <a:off x="3838776" y="1268760"/>
            <a:ext cx="682176" cy="720080"/>
          </a:xfrm>
          <a:prstGeom prst="bentConnector4">
            <a:avLst>
              <a:gd name="adj1" fmla="val -33510"/>
              <a:gd name="adj2" fmla="val 65000"/>
            </a:avLst>
          </a:prstGeom>
          <a:noFill/>
          <a:ln w="31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56" name="모서리가 둥근 직사각형 55"/>
          <p:cNvSpPr/>
          <p:nvPr/>
        </p:nvSpPr>
        <p:spPr>
          <a:xfrm>
            <a:off x="7553726" y="476672"/>
            <a:ext cx="2020873" cy="1080120"/>
          </a:xfrm>
          <a:prstGeom prst="roundRect">
            <a:avLst>
              <a:gd name="adj" fmla="val 5379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Display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62" name="꺾인 연결선 61"/>
          <p:cNvCxnSpPr>
            <a:stCxn id="56" idx="1"/>
            <a:endCxn id="48" idx="3"/>
          </p:cNvCxnSpPr>
          <p:nvPr/>
        </p:nvCxnSpPr>
        <p:spPr bwMode="auto">
          <a:xfrm rot="10800000" flipV="1">
            <a:off x="4522852" y="1016732"/>
            <a:ext cx="3030874" cy="36004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47" y="540051"/>
            <a:ext cx="1261934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71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NDriver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초기 구성 과정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22672" y="3717032"/>
            <a:ext cx="3300616" cy="759315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NComm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12940" y="5949280"/>
            <a:ext cx="720080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8" name="꺾인 연결선 7"/>
          <p:cNvCxnSpPr>
            <a:stCxn id="7" idx="0"/>
            <a:endCxn id="14" idx="2"/>
          </p:cNvCxnSpPr>
          <p:nvPr/>
        </p:nvCxnSpPr>
        <p:spPr bwMode="auto">
          <a:xfrm rot="5400000" flipH="1" flipV="1">
            <a:off x="4642387" y="5818687"/>
            <a:ext cx="261187" cy="12700"/>
          </a:xfrm>
          <a:prstGeom prst="bentConnector3">
            <a:avLst/>
          </a:prstGeom>
          <a:noFill/>
          <a:ln w="3175" cap="flat" cmpd="sng" algn="ctr">
            <a:solidFill>
              <a:srgbClr val="0000FF"/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9" name="모서리가 둥근 직사각형 8"/>
          <p:cNvSpPr/>
          <p:nvPr/>
        </p:nvSpPr>
        <p:spPr>
          <a:xfrm>
            <a:off x="3150940" y="2420888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BNetwork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5055136" y="2420888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NMessage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152800" y="3068960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BCommConfig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52800" y="1772816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BNDevice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53000" y="3825935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NMessageFactory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88904" y="5256045"/>
            <a:ext cx="1368152" cy="432048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ILinkLayer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30316" y="4650172"/>
            <a:ext cx="1368152" cy="432048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LinkMessage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92447" y="3822391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ICommListener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7" name="직선 화살표 연결선 16"/>
          <p:cNvCxnSpPr>
            <a:stCxn id="6" idx="2"/>
            <a:endCxn id="14" idx="0"/>
          </p:cNvCxnSpPr>
          <p:nvPr/>
        </p:nvCxnSpPr>
        <p:spPr bwMode="auto">
          <a:xfrm>
            <a:off x="4772980" y="4476347"/>
            <a:ext cx="0" cy="779698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624041" y="5302601"/>
            <a:ext cx="95731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AX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JACE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28" name="직선 연결선 27"/>
          <p:cNvCxnSpPr>
            <a:stCxn id="27" idx="3"/>
          </p:cNvCxnSpPr>
          <p:nvPr/>
        </p:nvCxnSpPr>
        <p:spPr bwMode="auto">
          <a:xfrm flipH="1">
            <a:off x="367562" y="5533434"/>
            <a:ext cx="1213793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991" r="7122" b="8327"/>
          <a:stretch/>
        </p:blipFill>
        <p:spPr bwMode="auto">
          <a:xfrm>
            <a:off x="1798349" y="5261601"/>
            <a:ext cx="828080" cy="5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직선 연결선 29"/>
          <p:cNvCxnSpPr/>
          <p:nvPr/>
        </p:nvCxnSpPr>
        <p:spPr bwMode="auto">
          <a:xfrm>
            <a:off x="344488" y="5825037"/>
            <a:ext cx="9217024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직선 연결선 30"/>
          <p:cNvCxnSpPr/>
          <p:nvPr/>
        </p:nvCxnSpPr>
        <p:spPr bwMode="auto">
          <a:xfrm>
            <a:off x="344488" y="1628800"/>
            <a:ext cx="9217024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2" name="TextBox 31"/>
          <p:cNvSpPr txBox="1"/>
          <p:nvPr/>
        </p:nvSpPr>
        <p:spPr bwMode="auto">
          <a:xfrm>
            <a:off x="518940" y="947643"/>
            <a:ext cx="147027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Supervisor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PC, Server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6944"/>
          <a:stretch/>
        </p:blipFill>
        <p:spPr bwMode="auto">
          <a:xfrm>
            <a:off x="1928664" y="836712"/>
            <a:ext cx="870208" cy="62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3154700" y="836712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Niagara Supervisor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35" name="꺾인 연결선 34"/>
          <p:cNvCxnSpPr>
            <a:stCxn id="9" idx="3"/>
            <a:endCxn id="34" idx="2"/>
          </p:cNvCxnSpPr>
          <p:nvPr/>
        </p:nvCxnSpPr>
        <p:spPr bwMode="auto">
          <a:xfrm flipH="1" flipV="1">
            <a:off x="3838776" y="1268760"/>
            <a:ext cx="680316" cy="1368152"/>
          </a:xfrm>
          <a:prstGeom prst="bentConnector4">
            <a:avLst>
              <a:gd name="adj1" fmla="val -33602"/>
              <a:gd name="adj2" fmla="val 81844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6" name="꺾인 연결선 35"/>
          <p:cNvCxnSpPr>
            <a:stCxn id="12" idx="3"/>
            <a:endCxn id="34" idx="2"/>
          </p:cNvCxnSpPr>
          <p:nvPr/>
        </p:nvCxnSpPr>
        <p:spPr bwMode="auto">
          <a:xfrm flipH="1" flipV="1">
            <a:off x="3838776" y="1268760"/>
            <a:ext cx="682176" cy="720080"/>
          </a:xfrm>
          <a:prstGeom prst="bentConnector4">
            <a:avLst>
              <a:gd name="adj1" fmla="val -33510"/>
              <a:gd name="adj2" fmla="val 65000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0" name="TextBox 39"/>
          <p:cNvSpPr txBox="1"/>
          <p:nvPr/>
        </p:nvSpPr>
        <p:spPr bwMode="auto">
          <a:xfrm>
            <a:off x="3876523" y="1279793"/>
            <a:ext cx="553357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1.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로드</a:t>
            </a:r>
          </a:p>
        </p:txBody>
      </p:sp>
      <p:cxnSp>
        <p:nvCxnSpPr>
          <p:cNvPr id="44" name="꺾인 연결선 43"/>
          <p:cNvCxnSpPr>
            <a:stCxn id="9" idx="1"/>
            <a:endCxn id="11" idx="1"/>
          </p:cNvCxnSpPr>
          <p:nvPr/>
        </p:nvCxnSpPr>
        <p:spPr bwMode="auto">
          <a:xfrm rot="10800000" flipH="1" flipV="1">
            <a:off x="3150940" y="2636912"/>
            <a:ext cx="1860" cy="648072"/>
          </a:xfrm>
          <a:prstGeom prst="bentConnector3">
            <a:avLst>
              <a:gd name="adj1" fmla="val -12290323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 bwMode="auto">
          <a:xfrm>
            <a:off x="1352600" y="2714727"/>
            <a:ext cx="1560042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4.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ICommListener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를 등록</a:t>
            </a:r>
            <a:endParaRPr kumimoji="0" lang="en-US" altLang="ko-KR" sz="1000" kern="0" dirty="0" smtClean="0">
              <a:solidFill>
                <a:srgbClr val="FA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49" name="꺾인 연결선 48"/>
          <p:cNvCxnSpPr>
            <a:stCxn id="11" idx="2"/>
            <a:endCxn id="16" idx="0"/>
          </p:cNvCxnSpPr>
          <p:nvPr/>
        </p:nvCxnSpPr>
        <p:spPr bwMode="auto">
          <a:xfrm rot="16200000" flipH="1">
            <a:off x="3696008" y="3641875"/>
            <a:ext cx="321383" cy="39647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꺾인 연결선 50"/>
          <p:cNvCxnSpPr>
            <a:stCxn id="11" idx="2"/>
            <a:endCxn id="13" idx="0"/>
          </p:cNvCxnSpPr>
          <p:nvPr/>
        </p:nvCxnSpPr>
        <p:spPr bwMode="auto">
          <a:xfrm rot="16200000" flipH="1">
            <a:off x="4574513" y="2763371"/>
            <a:ext cx="324927" cy="1800200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 bwMode="auto">
          <a:xfrm>
            <a:off x="4543499" y="3415477"/>
            <a:ext cx="553357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5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등록</a:t>
            </a:r>
            <a:endParaRPr kumimoji="0" lang="en-US" altLang="ko-KR" sz="1000" kern="0" dirty="0" smtClean="0">
              <a:solidFill>
                <a:srgbClr val="FA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553726" y="476672"/>
            <a:ext cx="2020873" cy="1080120"/>
          </a:xfrm>
          <a:prstGeom prst="roundRect">
            <a:avLst>
              <a:gd name="adj" fmla="val 5379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Display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54" name="꺾인 연결선 53"/>
          <p:cNvCxnSpPr>
            <a:stCxn id="53" idx="1"/>
            <a:endCxn id="34" idx="3"/>
          </p:cNvCxnSpPr>
          <p:nvPr/>
        </p:nvCxnSpPr>
        <p:spPr bwMode="auto">
          <a:xfrm rot="10800000" flipV="1">
            <a:off x="4522852" y="1016732"/>
            <a:ext cx="3030874" cy="36004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47" y="540051"/>
            <a:ext cx="1261934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0" name="꺾인 연결선 59"/>
          <p:cNvCxnSpPr>
            <a:stCxn id="34" idx="1"/>
            <a:endCxn id="12" idx="1"/>
          </p:cNvCxnSpPr>
          <p:nvPr/>
        </p:nvCxnSpPr>
        <p:spPr bwMode="auto">
          <a:xfrm rot="10800000" flipV="1">
            <a:off x="3152800" y="1052736"/>
            <a:ext cx="1900" cy="936104"/>
          </a:xfrm>
          <a:prstGeom prst="bentConnector3">
            <a:avLst>
              <a:gd name="adj1" fmla="val 12131579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 bwMode="auto">
          <a:xfrm>
            <a:off x="1852825" y="1721713"/>
            <a:ext cx="1096775" cy="40011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0. Property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설정</a:t>
            </a:r>
            <a:endParaRPr kumimoji="0" lang="en-US" altLang="ko-KR" sz="1000" kern="0" dirty="0" smtClean="0">
              <a:solidFill>
                <a:srgbClr val="FA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(Station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Config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ko-KR" altLang="en-US" sz="1000" kern="0" dirty="0" smtClean="0">
              <a:solidFill>
                <a:srgbClr val="FA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30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NDriver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전송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122672" y="3717032"/>
            <a:ext cx="3300616" cy="759315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NComm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12940" y="5949280"/>
            <a:ext cx="720080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9" name="꺾인 연결선 8"/>
          <p:cNvCxnSpPr>
            <a:stCxn id="8" idx="0"/>
            <a:endCxn id="15" idx="2"/>
          </p:cNvCxnSpPr>
          <p:nvPr/>
        </p:nvCxnSpPr>
        <p:spPr bwMode="auto">
          <a:xfrm rot="5400000" flipH="1" flipV="1">
            <a:off x="4642387" y="5818687"/>
            <a:ext cx="261187" cy="12700"/>
          </a:xfrm>
          <a:prstGeom prst="bentConnector3">
            <a:avLst/>
          </a:prstGeom>
          <a:noFill/>
          <a:ln w="3175" cap="flat" cmpd="sng" algn="ctr">
            <a:solidFill>
              <a:srgbClr val="0000FF"/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11" name="모서리가 둥근 직사각형 10"/>
          <p:cNvSpPr/>
          <p:nvPr/>
        </p:nvSpPr>
        <p:spPr>
          <a:xfrm>
            <a:off x="5745088" y="2359705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NMessage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88904" y="5256045"/>
            <a:ext cx="1368152" cy="432048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ILinkLayer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30316" y="4650172"/>
            <a:ext cx="1368152" cy="432048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LinkMessage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8" name="직선 화살표 연결선 17"/>
          <p:cNvCxnSpPr>
            <a:stCxn id="7" idx="2"/>
            <a:endCxn id="15" idx="0"/>
          </p:cNvCxnSpPr>
          <p:nvPr/>
        </p:nvCxnSpPr>
        <p:spPr bwMode="auto">
          <a:xfrm>
            <a:off x="4772980" y="4476347"/>
            <a:ext cx="0" cy="779698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 bwMode="auto">
          <a:xfrm>
            <a:off x="624041" y="5302601"/>
            <a:ext cx="95731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AX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JACE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20" name="직선 연결선 19"/>
          <p:cNvCxnSpPr>
            <a:stCxn id="19" idx="3"/>
          </p:cNvCxnSpPr>
          <p:nvPr/>
        </p:nvCxnSpPr>
        <p:spPr bwMode="auto">
          <a:xfrm flipH="1">
            <a:off x="367562" y="5533434"/>
            <a:ext cx="1213793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991" r="7122" b="8327"/>
          <a:stretch/>
        </p:blipFill>
        <p:spPr bwMode="auto">
          <a:xfrm>
            <a:off x="1798349" y="5261601"/>
            <a:ext cx="828080" cy="5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직선 연결선 21"/>
          <p:cNvCxnSpPr/>
          <p:nvPr/>
        </p:nvCxnSpPr>
        <p:spPr bwMode="auto">
          <a:xfrm>
            <a:off x="344488" y="5825037"/>
            <a:ext cx="9217024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3" name="직선 연결선 22"/>
          <p:cNvCxnSpPr/>
          <p:nvPr/>
        </p:nvCxnSpPr>
        <p:spPr bwMode="auto">
          <a:xfrm>
            <a:off x="344488" y="1628800"/>
            <a:ext cx="9217024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4" name="TextBox 23"/>
          <p:cNvSpPr txBox="1"/>
          <p:nvPr/>
        </p:nvSpPr>
        <p:spPr bwMode="auto">
          <a:xfrm>
            <a:off x="518940" y="947643"/>
            <a:ext cx="147027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Supervisor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PC, Server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6944"/>
          <a:stretch/>
        </p:blipFill>
        <p:spPr bwMode="auto">
          <a:xfrm>
            <a:off x="1928664" y="836712"/>
            <a:ext cx="870208" cy="62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3154700" y="836712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Niagara Supervisor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553726" y="476672"/>
            <a:ext cx="2020873" cy="1080120"/>
          </a:xfrm>
          <a:prstGeom prst="roundRect">
            <a:avLst>
              <a:gd name="adj" fmla="val 5379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Display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36" name="꺾인 연결선 35"/>
          <p:cNvCxnSpPr>
            <a:stCxn id="35" idx="1"/>
            <a:endCxn id="26" idx="3"/>
          </p:cNvCxnSpPr>
          <p:nvPr/>
        </p:nvCxnSpPr>
        <p:spPr bwMode="auto">
          <a:xfrm rot="10800000" flipV="1">
            <a:off x="4522852" y="1016732"/>
            <a:ext cx="3030874" cy="36004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47" y="540051"/>
            <a:ext cx="1261934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 bwMode="auto">
          <a:xfrm>
            <a:off x="2724009" y="1973409"/>
            <a:ext cx="2236510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1.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객체 생성 및 데이터 저장</a:t>
            </a:r>
          </a:p>
        </p:txBody>
      </p:sp>
      <p:sp>
        <p:nvSpPr>
          <p:cNvPr id="43" name="TextBox 42"/>
          <p:cNvSpPr txBox="1"/>
          <p:nvPr/>
        </p:nvSpPr>
        <p:spPr bwMode="auto">
          <a:xfrm>
            <a:off x="3947430" y="2708920"/>
            <a:ext cx="1314784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2.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NComm</a:t>
            </a:r>
            <a:r>
              <a:rPr kumimoji="0" lang="en-US" altLang="ko-KR" sz="1000" kern="0" dirty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객체 획득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158188" y="3058474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BCommConfig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46" name="직선 화살표 연결선 45"/>
          <p:cNvCxnSpPr>
            <a:endCxn id="44" idx="0"/>
          </p:cNvCxnSpPr>
          <p:nvPr/>
        </p:nvCxnSpPr>
        <p:spPr bwMode="auto">
          <a:xfrm>
            <a:off x="3838776" y="2708920"/>
            <a:ext cx="3488" cy="349554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Box 47"/>
          <p:cNvSpPr txBox="1"/>
          <p:nvPr/>
        </p:nvSpPr>
        <p:spPr bwMode="auto">
          <a:xfrm>
            <a:off x="2617610" y="2760586"/>
            <a:ext cx="1149674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NComm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comm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();</a:t>
            </a:r>
            <a:endParaRPr kumimoji="0" lang="ko-KR" altLang="en-US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49" name="직선 화살표 연결선 48"/>
          <p:cNvCxnSpPr>
            <a:endCxn id="11" idx="1"/>
          </p:cNvCxnSpPr>
          <p:nvPr/>
        </p:nvCxnSpPr>
        <p:spPr bwMode="auto">
          <a:xfrm>
            <a:off x="4542831" y="2575729"/>
            <a:ext cx="1202257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TextBox 50"/>
          <p:cNvSpPr txBox="1"/>
          <p:nvPr/>
        </p:nvSpPr>
        <p:spPr bwMode="auto">
          <a:xfrm>
            <a:off x="4542831" y="2320212"/>
            <a:ext cx="1170513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new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();</a:t>
            </a:r>
            <a:endParaRPr kumimoji="0" lang="ko-KR" altLang="en-US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56" name="직선 화살표 연결선 55"/>
          <p:cNvCxnSpPr/>
          <p:nvPr/>
        </p:nvCxnSpPr>
        <p:spPr bwMode="auto">
          <a:xfrm>
            <a:off x="5964600" y="2760586"/>
            <a:ext cx="0" cy="956446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직사각형 57"/>
          <p:cNvSpPr/>
          <p:nvPr/>
        </p:nvSpPr>
        <p:spPr>
          <a:xfrm>
            <a:off x="6038993" y="3258122"/>
            <a:ext cx="3096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sendRequest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msg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ko-KR" altLang="en-US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또는</a:t>
            </a:r>
            <a:endParaRPr kumimoji="0" lang="en-US" altLang="ko-KR" sz="1000" kern="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sendMessage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msg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en-US" altLang="ko-KR" sz="1000" kern="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59" name="TextBox 58"/>
          <p:cNvSpPr txBox="1"/>
          <p:nvPr/>
        </p:nvSpPr>
        <p:spPr bwMode="auto">
          <a:xfrm>
            <a:off x="4766630" y="3258122"/>
            <a:ext cx="1192955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3.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메시지 전송 요청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3192447" y="2276872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BNDevice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03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NDriver</a:t>
            </a:r>
            <a:r>
              <a:rPr lang="en-US" altLang="ko-KR" dirty="0"/>
              <a:t> </a:t>
            </a:r>
            <a:r>
              <a:rPr lang="ko-KR" altLang="en-US" dirty="0"/>
              <a:t>구조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데이터 수신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122672" y="3717032"/>
            <a:ext cx="3300616" cy="759315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NComm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12940" y="5949280"/>
            <a:ext cx="720080" cy="3600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</a:t>
            </a:r>
            <a:endParaRPr lang="ko-KR" altLang="en-US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8" name="꺾인 연결선 7"/>
          <p:cNvCxnSpPr>
            <a:stCxn id="7" idx="0"/>
            <a:endCxn id="14" idx="2"/>
          </p:cNvCxnSpPr>
          <p:nvPr/>
        </p:nvCxnSpPr>
        <p:spPr bwMode="auto">
          <a:xfrm rot="5400000" flipH="1" flipV="1">
            <a:off x="4642387" y="5818687"/>
            <a:ext cx="261187" cy="12700"/>
          </a:xfrm>
          <a:prstGeom prst="bentConnector3">
            <a:avLst/>
          </a:prstGeom>
          <a:noFill/>
          <a:ln w="3175" cap="flat" cmpd="sng" algn="ctr">
            <a:solidFill>
              <a:srgbClr val="0000FF"/>
            </a:solidFill>
            <a:prstDash val="solid"/>
            <a:round/>
            <a:headEnd type="oval" w="med" len="med"/>
            <a:tailEnd type="oval"/>
          </a:ln>
          <a:effectLst/>
        </p:spPr>
      </p:cxnSp>
      <p:sp>
        <p:nvSpPr>
          <p:cNvPr id="10" name="모서리가 둥근 직사각형 9"/>
          <p:cNvSpPr/>
          <p:nvPr/>
        </p:nvSpPr>
        <p:spPr>
          <a:xfrm>
            <a:off x="4953000" y="2960948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NMessage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53000" y="3825935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NMessageFactory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088904" y="5256045"/>
            <a:ext cx="1368152" cy="432048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ILinkLayer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130316" y="4650172"/>
            <a:ext cx="1368152" cy="432048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LinkMessage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92447" y="3822391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ICommListener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7" name="직선 화살표 연결선 16"/>
          <p:cNvCxnSpPr>
            <a:stCxn id="6" idx="2"/>
            <a:endCxn id="14" idx="0"/>
          </p:cNvCxnSpPr>
          <p:nvPr/>
        </p:nvCxnSpPr>
        <p:spPr bwMode="auto">
          <a:xfrm>
            <a:off x="4772980" y="4476347"/>
            <a:ext cx="0" cy="779698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 bwMode="auto">
          <a:xfrm>
            <a:off x="624041" y="5302601"/>
            <a:ext cx="95731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AX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JACE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28" name="직선 연결선 27"/>
          <p:cNvCxnSpPr>
            <a:stCxn id="27" idx="3"/>
          </p:cNvCxnSpPr>
          <p:nvPr/>
        </p:nvCxnSpPr>
        <p:spPr bwMode="auto">
          <a:xfrm flipH="1">
            <a:off x="367562" y="5533434"/>
            <a:ext cx="1213793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991" r="7122" b="8327"/>
          <a:stretch/>
        </p:blipFill>
        <p:spPr bwMode="auto">
          <a:xfrm>
            <a:off x="1798349" y="5261601"/>
            <a:ext cx="828080" cy="5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직선 연결선 29"/>
          <p:cNvCxnSpPr/>
          <p:nvPr/>
        </p:nvCxnSpPr>
        <p:spPr bwMode="auto">
          <a:xfrm>
            <a:off x="344488" y="5825037"/>
            <a:ext cx="9217024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1" name="직선 연결선 30"/>
          <p:cNvCxnSpPr/>
          <p:nvPr/>
        </p:nvCxnSpPr>
        <p:spPr bwMode="auto">
          <a:xfrm>
            <a:off x="344488" y="1628800"/>
            <a:ext cx="9217024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2" name="TextBox 31"/>
          <p:cNvSpPr txBox="1"/>
          <p:nvPr/>
        </p:nvSpPr>
        <p:spPr bwMode="auto">
          <a:xfrm>
            <a:off x="518940" y="947643"/>
            <a:ext cx="147027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Supervisor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PC, Server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6944"/>
          <a:stretch/>
        </p:blipFill>
        <p:spPr bwMode="auto">
          <a:xfrm>
            <a:off x="1928664" y="836712"/>
            <a:ext cx="870208" cy="62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모서리가 둥근 직사각형 33"/>
          <p:cNvSpPr/>
          <p:nvPr/>
        </p:nvSpPr>
        <p:spPr>
          <a:xfrm>
            <a:off x="3154700" y="836712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Niagara Supervisor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553726" y="476672"/>
            <a:ext cx="2020873" cy="1080120"/>
          </a:xfrm>
          <a:prstGeom prst="roundRect">
            <a:avLst>
              <a:gd name="adj" fmla="val 5379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Display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54" name="꺾인 연결선 53"/>
          <p:cNvCxnSpPr>
            <a:stCxn id="53" idx="1"/>
            <a:endCxn id="34" idx="3"/>
          </p:cNvCxnSpPr>
          <p:nvPr/>
        </p:nvCxnSpPr>
        <p:spPr bwMode="auto">
          <a:xfrm rot="10800000" flipV="1">
            <a:off x="4522852" y="1016732"/>
            <a:ext cx="3030874" cy="36004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47" y="540051"/>
            <a:ext cx="1261934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 bwMode="auto">
          <a:xfrm>
            <a:off x="6719576" y="4118883"/>
            <a:ext cx="2553904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1.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LinkMessage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를 이용해서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생성</a:t>
            </a:r>
            <a:endParaRPr kumimoji="0" lang="en-US" altLang="ko-KR" sz="1000" kern="0" dirty="0" smtClean="0">
              <a:solidFill>
                <a:srgbClr val="FA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91584" y="4334907"/>
            <a:ext cx="26259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makeMessage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LinkMessage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lm)</a:t>
            </a:r>
          </a:p>
        </p:txBody>
      </p:sp>
      <p:cxnSp>
        <p:nvCxnSpPr>
          <p:cNvPr id="21" name="꺾인 연결선 20"/>
          <p:cNvCxnSpPr>
            <a:stCxn id="6" idx="3"/>
            <a:endCxn id="13" idx="2"/>
          </p:cNvCxnSpPr>
          <p:nvPr/>
        </p:nvCxnSpPr>
        <p:spPr bwMode="auto">
          <a:xfrm flipH="1">
            <a:off x="5637076" y="4096690"/>
            <a:ext cx="786212" cy="161293"/>
          </a:xfrm>
          <a:prstGeom prst="bentConnector4">
            <a:avLst>
              <a:gd name="adj1" fmla="val -29076"/>
              <a:gd name="adj2" fmla="val 377113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6" name="TextBox 45"/>
          <p:cNvSpPr txBox="1"/>
          <p:nvPr/>
        </p:nvSpPr>
        <p:spPr bwMode="auto">
          <a:xfrm>
            <a:off x="5673080" y="3429918"/>
            <a:ext cx="1596912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2.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생성 및 전달</a:t>
            </a:r>
            <a:endParaRPr kumimoji="0" lang="en-US" altLang="ko-KR" sz="1000" kern="0" dirty="0" smtClean="0">
              <a:solidFill>
                <a:srgbClr val="FA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23" name="꺾인 연결선 22"/>
          <p:cNvCxnSpPr>
            <a:stCxn id="13" idx="0"/>
            <a:endCxn id="6" idx="0"/>
          </p:cNvCxnSpPr>
          <p:nvPr/>
        </p:nvCxnSpPr>
        <p:spPr bwMode="auto">
          <a:xfrm rot="16200000" flipV="1">
            <a:off x="5150577" y="3339436"/>
            <a:ext cx="108903" cy="864096"/>
          </a:xfrm>
          <a:prstGeom prst="bentConnector3">
            <a:avLst>
              <a:gd name="adj1" fmla="val 309912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꺾인 연결선 24"/>
          <p:cNvCxnSpPr>
            <a:stCxn id="6" idx="1"/>
            <a:endCxn id="16" idx="2"/>
          </p:cNvCxnSpPr>
          <p:nvPr/>
        </p:nvCxnSpPr>
        <p:spPr bwMode="auto">
          <a:xfrm rot="10800000" flipH="1" flipV="1">
            <a:off x="3122671" y="4096689"/>
            <a:ext cx="753851" cy="157749"/>
          </a:xfrm>
          <a:prstGeom prst="bentConnector4">
            <a:avLst>
              <a:gd name="adj1" fmla="val -30324"/>
              <a:gd name="adj2" fmla="val 385585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 bwMode="auto">
          <a:xfrm>
            <a:off x="1563012" y="4055518"/>
            <a:ext cx="1298753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3.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를 전달</a:t>
            </a:r>
            <a:endParaRPr kumimoji="0" lang="en-US" altLang="ko-KR" sz="1000" kern="0" dirty="0" smtClean="0">
              <a:solidFill>
                <a:srgbClr val="FA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4953" y="4334906"/>
            <a:ext cx="2124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receiveMessage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NMessage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en-US" altLang="ko-KR" sz="1000" kern="0" dirty="0" err="1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nMsg</a:t>
            </a:r>
            <a:r>
              <a:rPr kumimoji="0" lang="en-US" altLang="ko-KR" sz="1000" kern="0" dirty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ko-KR" altLang="en-US" sz="1000" kern="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48" name="꺾인 연결선 47"/>
          <p:cNvCxnSpPr>
            <a:stCxn id="16" idx="0"/>
            <a:endCxn id="35" idx="2"/>
          </p:cNvCxnSpPr>
          <p:nvPr/>
        </p:nvCxnSpPr>
        <p:spPr bwMode="auto">
          <a:xfrm rot="5400000" flipH="1" flipV="1">
            <a:off x="3319788" y="3265656"/>
            <a:ext cx="1113471" cy="12700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모서리가 둥근 직사각형 34"/>
          <p:cNvSpPr/>
          <p:nvPr/>
        </p:nvSpPr>
        <p:spPr>
          <a:xfrm>
            <a:off x="3192447" y="2276872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BNDevice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9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N-Sup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동적 편집 및 디스플레이 화면 구성 방법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0382" y="1833791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NDriver.jar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2000672" y="2127339"/>
            <a:ext cx="1296144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rtlCol="0" anchorCtr="1">
            <a:spAutoFit/>
          </a:bodyPr>
          <a:lstStyle/>
          <a:p>
            <a:r>
              <a:rPr kumimoji="0" lang="en-US" altLang="ko-KR" sz="12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module.xml</a:t>
            </a:r>
            <a:endParaRPr kumimoji="0" lang="ko-KR" altLang="en-US" sz="12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586708" y="2564904"/>
            <a:ext cx="1582316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BNDevice</a:t>
            </a:r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BNetwork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69024" y="2780927"/>
            <a:ext cx="144016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static Type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getType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();</a:t>
            </a:r>
            <a:endParaRPr kumimoji="0" lang="en-US" altLang="ko-KR" sz="1000" kern="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000672" y="1833791"/>
            <a:ext cx="1296144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rtlCol="0" anchorCtr="1">
            <a:spAutoFit/>
          </a:bodyPr>
          <a:lstStyle/>
          <a:p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BNetwork.class</a:t>
            </a:r>
            <a:endParaRPr kumimoji="0" lang="ko-KR" altLang="en-US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2000672" y="1556792"/>
            <a:ext cx="1296144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rtlCol="0" anchorCtr="1">
            <a:spAutoFit/>
          </a:bodyPr>
          <a:lstStyle/>
          <a:p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BNDevice.class</a:t>
            </a:r>
            <a:endParaRPr kumimoji="0" lang="ko-KR" altLang="en-US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16" name="꺾인 연결선 15"/>
          <p:cNvCxnSpPr>
            <a:stCxn id="6" idx="3"/>
            <a:endCxn id="14" idx="1"/>
          </p:cNvCxnSpPr>
          <p:nvPr/>
        </p:nvCxnSpPr>
        <p:spPr bwMode="auto">
          <a:xfrm flipV="1">
            <a:off x="1658534" y="1679903"/>
            <a:ext cx="342138" cy="369912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꺾인 연결선 17"/>
          <p:cNvCxnSpPr>
            <a:stCxn id="6" idx="3"/>
            <a:endCxn id="13" idx="1"/>
          </p:cNvCxnSpPr>
          <p:nvPr/>
        </p:nvCxnSpPr>
        <p:spPr bwMode="auto">
          <a:xfrm flipV="1">
            <a:off x="1658534" y="1956902"/>
            <a:ext cx="342138" cy="92913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꺾인 연결선 19"/>
          <p:cNvCxnSpPr>
            <a:stCxn id="6" idx="3"/>
            <a:endCxn id="7" idx="1"/>
          </p:cNvCxnSpPr>
          <p:nvPr/>
        </p:nvCxnSpPr>
        <p:spPr bwMode="auto">
          <a:xfrm>
            <a:off x="1658534" y="2049815"/>
            <a:ext cx="342138" cy="216024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직선 연결선 20"/>
          <p:cNvCxnSpPr/>
          <p:nvPr/>
        </p:nvCxnSpPr>
        <p:spPr bwMode="auto">
          <a:xfrm>
            <a:off x="344488" y="4581128"/>
            <a:ext cx="9217024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" name="TextBox 21"/>
          <p:cNvSpPr txBox="1"/>
          <p:nvPr/>
        </p:nvSpPr>
        <p:spPr bwMode="auto">
          <a:xfrm>
            <a:off x="518940" y="947643"/>
            <a:ext cx="147027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Supervisor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PC, Server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6944"/>
          <a:stretch/>
        </p:blipFill>
        <p:spPr bwMode="auto">
          <a:xfrm>
            <a:off x="1928664" y="836712"/>
            <a:ext cx="870208" cy="62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3154700" y="836712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Niagara Supervisor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 bwMode="auto">
          <a:xfrm>
            <a:off x="1000414" y="4293096"/>
            <a:ext cx="1385316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1.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디바이스에 다운로드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553726" y="476672"/>
            <a:ext cx="2020873" cy="1080120"/>
          </a:xfrm>
          <a:prstGeom prst="roundRect">
            <a:avLst>
              <a:gd name="adj" fmla="val 5379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Display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27" name="꺾인 연결선 26"/>
          <p:cNvCxnSpPr>
            <a:stCxn id="26" idx="1"/>
            <a:endCxn id="24" idx="3"/>
          </p:cNvCxnSpPr>
          <p:nvPr/>
        </p:nvCxnSpPr>
        <p:spPr bwMode="auto">
          <a:xfrm rot="10800000" flipV="1">
            <a:off x="4522852" y="1016732"/>
            <a:ext cx="3030874" cy="36004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447" y="540051"/>
            <a:ext cx="1261934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 bwMode="auto">
          <a:xfrm>
            <a:off x="624041" y="5558232"/>
            <a:ext cx="957314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AX</a:t>
            </a:r>
          </a:p>
          <a:p>
            <a:pPr algn="ctr"/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JACE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30" name="직선 연결선 29"/>
          <p:cNvCxnSpPr>
            <a:stCxn id="29" idx="3"/>
          </p:cNvCxnSpPr>
          <p:nvPr/>
        </p:nvCxnSpPr>
        <p:spPr bwMode="auto">
          <a:xfrm flipH="1">
            <a:off x="367562" y="5789065"/>
            <a:ext cx="1213793" cy="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991" r="7122" b="8327"/>
          <a:stretch/>
        </p:blipFill>
        <p:spPr bwMode="auto">
          <a:xfrm>
            <a:off x="1798349" y="5517232"/>
            <a:ext cx="828080" cy="5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290382" y="5013176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NDriver.jar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37" name="직선 화살표 연결선 36"/>
          <p:cNvCxnSpPr>
            <a:endCxn id="35" idx="0"/>
          </p:cNvCxnSpPr>
          <p:nvPr/>
        </p:nvCxnSpPr>
        <p:spPr bwMode="auto">
          <a:xfrm>
            <a:off x="974458" y="4293096"/>
            <a:ext cx="0" cy="72008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직사각형 38"/>
          <p:cNvSpPr/>
          <p:nvPr/>
        </p:nvSpPr>
        <p:spPr>
          <a:xfrm>
            <a:off x="3581342" y="1327810"/>
            <a:ext cx="43959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2. </a:t>
            </a:r>
            <a:r>
              <a:rPr kumimoji="0" lang="ko-KR" altLang="en-US" sz="1000" kern="0" dirty="0" err="1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컴포넌트명</a:t>
            </a:r>
            <a:r>
              <a:rPr kumimoji="0" lang="ko-KR" altLang="en-US" sz="1000" kern="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얻음</a:t>
            </a:r>
            <a:endParaRPr kumimoji="0" lang="en-US" altLang="ko-KR" sz="1000" kern="0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lang="en-US" altLang="ko-KR" sz="1000" dirty="0" smtClean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highlight>
                  <a:srgbClr val="E8F2FE"/>
                </a:highlight>
                <a:latin typeface="Consolas"/>
              </a:rPr>
              <a:t>type </a:t>
            </a:r>
            <a:r>
              <a:rPr lang="en-US" altLang="ko-KR" sz="1000" dirty="0">
                <a:solidFill>
                  <a:srgbClr val="7F007F"/>
                </a:solidFill>
                <a:highlight>
                  <a:srgbClr val="E8F2FE"/>
                </a:highlight>
                <a:latin typeface="Consolas"/>
              </a:rPr>
              <a:t>name</a:t>
            </a:r>
            <a:r>
              <a:rPr lang="en-US" altLang="ko-KR" sz="1000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'</a:t>
            </a:r>
            <a:r>
              <a:rPr lang="en-US" altLang="ko-KR" sz="1000" i="1" dirty="0" err="1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NDevice</a:t>
            </a:r>
            <a:r>
              <a:rPr lang="en-US" altLang="ko-KR" sz="1000" i="1" dirty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' </a:t>
            </a:r>
            <a:r>
              <a:rPr lang="en-US" altLang="ko-KR" sz="1000" i="1" dirty="0">
                <a:solidFill>
                  <a:srgbClr val="7F007F"/>
                </a:solidFill>
                <a:highlight>
                  <a:srgbClr val="E8F2FE"/>
                </a:highlight>
                <a:latin typeface="Consolas"/>
              </a:rPr>
              <a:t>class</a:t>
            </a:r>
            <a:r>
              <a:rPr lang="en-US" altLang="ko-KR" sz="1000" i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=</a:t>
            </a:r>
            <a:r>
              <a:rPr lang="en-US" altLang="ko-KR" sz="1000" i="1" dirty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'</a:t>
            </a:r>
            <a:r>
              <a:rPr lang="en-US" altLang="ko-KR" sz="1000" i="1" dirty="0" err="1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com.tridium.ndriver.BNDevice</a:t>
            </a:r>
            <a:r>
              <a:rPr lang="en-US" altLang="ko-KR" sz="1000" i="1" dirty="0" smtClean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'</a:t>
            </a:r>
            <a:r>
              <a:rPr lang="en-US" altLang="ko-KR" sz="1000" i="1" dirty="0" smtClean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/&gt;</a:t>
            </a:r>
          </a:p>
          <a:p>
            <a:r>
              <a:rPr lang="en-US" altLang="ko-KR" sz="1000" dirty="0" smtClean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&lt;</a:t>
            </a:r>
            <a:r>
              <a:rPr lang="en-US" altLang="ko-KR" sz="1000" dirty="0">
                <a:solidFill>
                  <a:srgbClr val="3F7F7F"/>
                </a:solidFill>
                <a:highlight>
                  <a:srgbClr val="E8F2FE"/>
                </a:highlight>
                <a:latin typeface="Consolas"/>
              </a:rPr>
              <a:t>type </a:t>
            </a:r>
            <a:r>
              <a:rPr lang="en-US" altLang="ko-KR" sz="1000" dirty="0">
                <a:solidFill>
                  <a:srgbClr val="7F007F"/>
                </a:solidFill>
                <a:highlight>
                  <a:srgbClr val="E8F2FE"/>
                </a:highlight>
                <a:latin typeface="Consolas"/>
              </a:rPr>
              <a:t>name</a:t>
            </a:r>
            <a:r>
              <a:rPr lang="en-US" altLang="ko-KR" sz="1000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=</a:t>
            </a:r>
            <a:r>
              <a:rPr lang="en-US" altLang="ko-KR" sz="1000" i="1" dirty="0" smtClean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‘Network' </a:t>
            </a:r>
            <a:r>
              <a:rPr lang="en-US" altLang="ko-KR" sz="1000" i="1" dirty="0">
                <a:solidFill>
                  <a:srgbClr val="7F007F"/>
                </a:solidFill>
                <a:highlight>
                  <a:srgbClr val="E8F2FE"/>
                </a:highlight>
                <a:latin typeface="Consolas"/>
              </a:rPr>
              <a:t>class</a:t>
            </a:r>
            <a:r>
              <a:rPr lang="en-US" altLang="ko-KR" sz="1000" i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=</a:t>
            </a:r>
            <a:r>
              <a:rPr lang="en-US" altLang="ko-KR" sz="1000" i="1" dirty="0" smtClean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'</a:t>
            </a:r>
            <a:r>
              <a:rPr lang="en-US" altLang="ko-KR" sz="1000" i="1" dirty="0" err="1" smtClean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com.tridium.ndriver.BNetwork</a:t>
            </a:r>
            <a:r>
              <a:rPr lang="en-US" altLang="ko-KR" sz="1000" i="1" dirty="0" smtClean="0">
                <a:solidFill>
                  <a:srgbClr val="2A00FF"/>
                </a:solidFill>
                <a:highlight>
                  <a:srgbClr val="E8F2FE"/>
                </a:highlight>
                <a:latin typeface="Consolas"/>
              </a:rPr>
              <a:t>'</a:t>
            </a:r>
            <a:r>
              <a:rPr lang="en-US" altLang="ko-KR" sz="1000" i="1" dirty="0" smtClean="0">
                <a:solidFill>
                  <a:srgbClr val="008080"/>
                </a:solidFill>
                <a:highlight>
                  <a:srgbClr val="E8F2FE"/>
                </a:highlight>
                <a:latin typeface="Consolas"/>
              </a:rPr>
              <a:t>/&gt;</a:t>
            </a:r>
            <a:endParaRPr lang="en-US" altLang="ko-KR" sz="1000" dirty="0"/>
          </a:p>
        </p:txBody>
      </p:sp>
      <p:cxnSp>
        <p:nvCxnSpPr>
          <p:cNvPr id="41" name="꺾인 연결선 40"/>
          <p:cNvCxnSpPr>
            <a:stCxn id="7" idx="3"/>
            <a:endCxn id="39" idx="1"/>
          </p:cNvCxnSpPr>
          <p:nvPr/>
        </p:nvCxnSpPr>
        <p:spPr bwMode="auto">
          <a:xfrm flipV="1">
            <a:off x="3296816" y="1604809"/>
            <a:ext cx="284526" cy="661030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TextBox 47"/>
          <p:cNvSpPr txBox="1"/>
          <p:nvPr/>
        </p:nvSpPr>
        <p:spPr bwMode="auto">
          <a:xfrm>
            <a:off x="3872880" y="1916832"/>
            <a:ext cx="2584362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3.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컴포넌트 객체 생성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BNDevice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,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BNetwork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ko-KR" altLang="en-US" sz="1000" kern="0" dirty="0" smtClean="0">
              <a:solidFill>
                <a:srgbClr val="FA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3912272" y="2163053"/>
            <a:ext cx="1957587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Java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의 </a:t>
            </a:r>
            <a:r>
              <a:rPr kumimoji="0" lang="ko-KR" altLang="en-US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리플렉션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(Reflection)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이용</a:t>
            </a:r>
          </a:p>
        </p:txBody>
      </p:sp>
      <p:sp>
        <p:nvSpPr>
          <p:cNvPr id="53" name="TextBox 52"/>
          <p:cNvSpPr txBox="1"/>
          <p:nvPr/>
        </p:nvSpPr>
        <p:spPr bwMode="auto">
          <a:xfrm>
            <a:off x="3356221" y="3335925"/>
            <a:ext cx="1119217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4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 Type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객체 생성</a:t>
            </a:r>
          </a:p>
        </p:txBody>
      </p:sp>
      <p:sp>
        <p:nvSpPr>
          <p:cNvPr id="54" name="TextBox 53"/>
          <p:cNvSpPr txBox="1"/>
          <p:nvPr/>
        </p:nvSpPr>
        <p:spPr bwMode="auto">
          <a:xfrm>
            <a:off x="2288704" y="3525946"/>
            <a:ext cx="4839786" cy="40011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lang="en-US" altLang="ko-KR" sz="10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ko-KR" sz="1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altLang="ko-KR" sz="10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000" b="1" dirty="0">
                <a:solidFill>
                  <a:srgbClr val="7F0055"/>
                </a:solidFill>
                <a:latin typeface="Consolas"/>
              </a:rPr>
              <a:t>final</a:t>
            </a:r>
            <a:r>
              <a:rPr lang="en-US" altLang="ko-KR" sz="1000" b="1" dirty="0">
                <a:solidFill>
                  <a:srgbClr val="000000"/>
                </a:solidFill>
                <a:latin typeface="Consolas"/>
              </a:rPr>
              <a:t> Type </a:t>
            </a:r>
            <a:r>
              <a:rPr lang="en-US" altLang="ko-KR" sz="1000" b="1" i="1" dirty="0" err="1">
                <a:solidFill>
                  <a:srgbClr val="0000C0"/>
                </a:solidFill>
                <a:latin typeface="Consolas"/>
              </a:rPr>
              <a:t>TYPE</a:t>
            </a:r>
            <a:r>
              <a:rPr lang="en-US" altLang="ko-KR" sz="1000" b="1" i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altLang="ko-KR" sz="1000" b="1" i="1" u="sng" dirty="0" err="1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Sys.loadType</a:t>
            </a:r>
            <a:r>
              <a:rPr lang="en-US" altLang="ko-KR" sz="1000" b="1" i="1" u="sng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(</a:t>
            </a:r>
            <a:r>
              <a:rPr lang="en-US" altLang="ko-KR" sz="1000" b="1" i="1" u="sng" dirty="0" err="1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BSpheroDevice.class</a:t>
            </a:r>
            <a:r>
              <a:rPr lang="en-US" altLang="ko-KR" sz="1000" b="1" i="1" u="sng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);</a:t>
            </a:r>
          </a:p>
          <a:p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                                                               (Adaptive Object Model 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패턴 이용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ko-KR" altLang="en-US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56" name="직선 화살표 연결선 55"/>
          <p:cNvCxnSpPr/>
          <p:nvPr/>
        </p:nvCxnSpPr>
        <p:spPr bwMode="auto">
          <a:xfrm>
            <a:off x="3802732" y="1872553"/>
            <a:ext cx="0" cy="692351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꺾인 연결선 57"/>
          <p:cNvCxnSpPr>
            <a:stCxn id="9" idx="1"/>
            <a:endCxn id="9" idx="2"/>
          </p:cNvCxnSpPr>
          <p:nvPr/>
        </p:nvCxnSpPr>
        <p:spPr bwMode="auto">
          <a:xfrm rot="10800000" flipH="1" flipV="1">
            <a:off x="3586708" y="2780928"/>
            <a:ext cx="791158" cy="216024"/>
          </a:xfrm>
          <a:prstGeom prst="bentConnector4">
            <a:avLst>
              <a:gd name="adj1" fmla="val -28894"/>
              <a:gd name="adj2" fmla="val 205822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직선 화살표 연결선 59"/>
          <p:cNvCxnSpPr/>
          <p:nvPr/>
        </p:nvCxnSpPr>
        <p:spPr bwMode="auto">
          <a:xfrm flipH="1">
            <a:off x="5169024" y="2768636"/>
            <a:ext cx="1128103" cy="1635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TextBox 61"/>
          <p:cNvSpPr txBox="1"/>
          <p:nvPr/>
        </p:nvSpPr>
        <p:spPr bwMode="auto">
          <a:xfrm>
            <a:off x="5177910" y="2522415"/>
            <a:ext cx="1119217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5. Type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객체 획득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5039897" y="5013176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BNetwork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560010" y="5013176"/>
            <a:ext cx="1368152" cy="432048"/>
          </a:xfrm>
          <a:prstGeom prst="roundRect">
            <a:avLst>
              <a:gd name="adj" fmla="val 9612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BNDevice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 bwMode="auto">
          <a:xfrm>
            <a:off x="8052356" y="1628162"/>
            <a:ext cx="1604927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7.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디스플레이 및 </a:t>
            </a:r>
            <a:r>
              <a:rPr kumimoji="0" lang="ko-KR" altLang="en-US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로직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구성 </a:t>
            </a:r>
          </a:p>
        </p:txBody>
      </p:sp>
      <p:cxnSp>
        <p:nvCxnSpPr>
          <p:cNvPr id="75" name="직선 화살표 연결선 74"/>
          <p:cNvCxnSpPr/>
          <p:nvPr/>
        </p:nvCxnSpPr>
        <p:spPr bwMode="auto">
          <a:xfrm flipV="1">
            <a:off x="8049344" y="1556792"/>
            <a:ext cx="0" cy="570547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직선 화살표 연결선 75"/>
          <p:cNvCxnSpPr/>
          <p:nvPr/>
        </p:nvCxnSpPr>
        <p:spPr bwMode="auto">
          <a:xfrm>
            <a:off x="4088904" y="4293096"/>
            <a:ext cx="0" cy="72008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TextBox 76"/>
          <p:cNvSpPr txBox="1"/>
          <p:nvPr/>
        </p:nvSpPr>
        <p:spPr bwMode="auto">
          <a:xfrm>
            <a:off x="4088904" y="4644489"/>
            <a:ext cx="2996333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000" kern="0" dirty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8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컴포넌트 객체 명령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BNDevice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, </a:t>
            </a:r>
            <a:r>
              <a:rPr kumimoji="0" lang="en-US" altLang="ko-KR" sz="1000" kern="0" dirty="0" err="1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BNetwork</a:t>
            </a:r>
            <a:r>
              <a:rPr kumimoji="0" lang="en-US" altLang="ko-KR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 </a:t>
            </a:r>
            <a:r>
              <a:rPr kumimoji="0" lang="ko-KR" altLang="en-US" sz="1000" kern="0" dirty="0" smtClean="0">
                <a:solidFill>
                  <a:srgbClr val="FA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및 시작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4088903" y="4334907"/>
            <a:ext cx="35283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자체 프로토콜로 이루어질 것으로 판단됨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, </a:t>
            </a:r>
            <a:r>
              <a:rPr kumimoji="0" lang="en-US" altLang="ko-KR" sz="10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niagarad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</a:t>
            </a:r>
            <a:r>
              <a:rPr kumimoji="0" lang="ko-KR" altLang="en-US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프로토콜</a:t>
            </a:r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en-US" altLang="ko-KR" sz="1000" kern="0" dirty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80" name="직선 화살표 연결선 79"/>
          <p:cNvCxnSpPr/>
          <p:nvPr/>
        </p:nvCxnSpPr>
        <p:spPr bwMode="auto">
          <a:xfrm>
            <a:off x="704528" y="2409274"/>
            <a:ext cx="0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직선 화살표 연결선 81"/>
          <p:cNvCxnSpPr>
            <a:stCxn id="84" idx="0"/>
            <a:endCxn id="6" idx="2"/>
          </p:cNvCxnSpPr>
          <p:nvPr/>
        </p:nvCxnSpPr>
        <p:spPr bwMode="auto">
          <a:xfrm flipH="1" flipV="1">
            <a:off x="974458" y="2265839"/>
            <a:ext cx="234126" cy="379685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TextBox 83"/>
          <p:cNvSpPr txBox="1"/>
          <p:nvPr/>
        </p:nvSpPr>
        <p:spPr bwMode="auto">
          <a:xfrm>
            <a:off x="128464" y="2645524"/>
            <a:ext cx="2160240" cy="83099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*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모듈 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: jar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로 </a:t>
            </a:r>
            <a:r>
              <a:rPr kumimoji="0" lang="ko-KR" altLang="en-US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컴파일된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 컴포넌트들의 집합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(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NDriver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는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NComm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이 포함된 컴포넌트들의 집합임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)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3656856" y="6170820"/>
            <a:ext cx="6260047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*jar 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파일의 배포는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niagarad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를 통해서 배포되고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, jar 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동적 로딩은 </a:t>
            </a:r>
            <a:r>
              <a:rPr kumimoji="0" lang="en-US" altLang="ko-KR" sz="1200" kern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URLClassLoader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를 통해 가능함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.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249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Java</a:t>
            </a:r>
          </a:p>
          <a:p>
            <a:pPr lvl="1"/>
            <a:r>
              <a:rPr lang="ko-KR" altLang="en-US" dirty="0" smtClean="0"/>
              <a:t>다양한 </a:t>
            </a:r>
            <a:r>
              <a:rPr lang="en-US" altLang="ko-KR" dirty="0" smtClean="0"/>
              <a:t>OS </a:t>
            </a:r>
            <a:r>
              <a:rPr lang="ko-KR" altLang="en-US" dirty="0" smtClean="0"/>
              <a:t>및 하드웨어 플랫폼에서 동작 가능한 </a:t>
            </a:r>
            <a:r>
              <a:rPr lang="en-US" altLang="ko-KR" dirty="0" smtClean="0"/>
              <a:t>Java VM</a:t>
            </a:r>
            <a:r>
              <a:rPr lang="ko-KR" altLang="en-US" dirty="0" smtClean="0"/>
              <a:t>을 활용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코어 프레임워크를 </a:t>
            </a:r>
            <a:r>
              <a:rPr lang="en-US" altLang="ko-KR" dirty="0" smtClean="0"/>
              <a:t>Java</a:t>
            </a:r>
            <a:r>
              <a:rPr lang="ko-KR" altLang="en-US" dirty="0" smtClean="0"/>
              <a:t>로 구현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컨트롤러부터 최상위 관리 시스템까지 동일한 프레임워크로 구현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관리 시스템</a:t>
            </a:r>
            <a:r>
              <a:rPr lang="en-US" altLang="ko-KR" dirty="0" smtClean="0"/>
              <a:t>(Supervisor)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뿐만 아니라 </a:t>
            </a:r>
            <a:r>
              <a:rPr lang="en-US" altLang="ko-KR" dirty="0" smtClean="0"/>
              <a:t>Web UI</a:t>
            </a:r>
            <a:r>
              <a:rPr lang="ko-KR" altLang="en-US" dirty="0" smtClean="0"/>
              <a:t>에도 </a:t>
            </a:r>
            <a:r>
              <a:rPr lang="en-US" altLang="ko-KR" dirty="0" smtClean="0"/>
              <a:t>Java Applet</a:t>
            </a:r>
            <a:r>
              <a:rPr lang="ko-KR" altLang="en-US" dirty="0" smtClean="0"/>
              <a:t>을 활용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Component Software</a:t>
            </a:r>
          </a:p>
          <a:p>
            <a:pPr lvl="1"/>
            <a:r>
              <a:rPr lang="en-US" altLang="ko-KR" dirty="0" smtClean="0"/>
              <a:t>“Component Oriented Development” </a:t>
            </a:r>
            <a:r>
              <a:rPr lang="ko-KR" altLang="en-US" dirty="0" smtClean="0"/>
              <a:t>개념을 중심으로 </a:t>
            </a:r>
            <a:r>
              <a:rPr lang="ko-KR" altLang="en-US" dirty="0" err="1" smtClean="0"/>
              <a:t>아키텍쳐를</a:t>
            </a:r>
            <a:r>
              <a:rPr lang="ko-KR" altLang="en-US" dirty="0" smtClean="0"/>
              <a:t> 구성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기반 컴포넌트들을 미리 구현해 두고</a:t>
            </a:r>
            <a:r>
              <a:rPr lang="en-US" altLang="ko-KR" dirty="0"/>
              <a:t> </a:t>
            </a:r>
            <a:r>
              <a:rPr lang="ko-KR" altLang="en-US" dirty="0"/>
              <a:t>특정 기능을 구현하기 </a:t>
            </a:r>
            <a:r>
              <a:rPr lang="ko-KR" altLang="en-US" dirty="0" smtClean="0"/>
              <a:t>위해 기반 컴포넌트들을 확장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상속이나 구현</a:t>
            </a:r>
            <a:r>
              <a:rPr lang="en-US" altLang="ko-KR" dirty="0" smtClean="0"/>
              <a:t>)</a:t>
            </a:r>
            <a:r>
              <a:rPr lang="ko-KR" altLang="en-US" dirty="0" smtClean="0"/>
              <a:t>하는 방식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Component Oriented Development</a:t>
            </a:r>
            <a:r>
              <a:rPr lang="ko-KR" altLang="en-US" dirty="0" smtClean="0"/>
              <a:t>의 장점</a:t>
            </a:r>
            <a:endParaRPr lang="en-US" altLang="ko-KR" dirty="0"/>
          </a:p>
          <a:p>
            <a:pPr lvl="2"/>
            <a:r>
              <a:rPr lang="ko-KR" altLang="en-US" dirty="0" smtClean="0"/>
              <a:t>기반 컴포넌트가 같기 때문에 다른 종류의 프로토콜을 구현해도 유사한 방식으로 구현이 가능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같은 기반 컴포넌트는 같은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형식으로 표현할 수 있어서 동일한 방식으로 엔지니어링이 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err="1" smtClean="0"/>
              <a:t>컴포지트</a:t>
            </a:r>
            <a:r>
              <a:rPr lang="ko-KR" altLang="en-US" dirty="0" smtClean="0"/>
              <a:t> 컴포넌트를 통한 트리 구조를 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구성요소의 세부적인 정보까지도 </a:t>
            </a:r>
            <a:r>
              <a:rPr lang="en-US" altLang="ko-KR" dirty="0" smtClean="0"/>
              <a:t>UI</a:t>
            </a:r>
            <a:r>
              <a:rPr lang="ko-KR" altLang="en-US" dirty="0" smtClean="0"/>
              <a:t>에 표시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재사용 가능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Niagara </a:t>
            </a:r>
            <a:r>
              <a:rPr lang="ko-KR" altLang="en-US" dirty="0" smtClean="0"/>
              <a:t>프레임워크 특징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7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디바이스 연동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디바이스 연결을 위한 드라이버 개발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디바이스 종류가 </a:t>
            </a:r>
            <a:r>
              <a:rPr lang="en-US" altLang="ko-KR" dirty="0"/>
              <a:t>D </a:t>
            </a:r>
            <a:r>
              <a:rPr lang="ko-KR" altLang="en-US" dirty="0"/>
              <a:t>일 때 </a:t>
            </a:r>
            <a:r>
              <a:rPr lang="ko-KR" altLang="en-US" dirty="0" smtClean="0"/>
              <a:t>프로토콜의 수는 </a:t>
            </a:r>
            <a:r>
              <a:rPr lang="en-US" altLang="ko-KR" dirty="0" smtClean="0"/>
              <a:t>D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디바이스간 연동 경우의 수는 </a:t>
            </a:r>
            <a:r>
              <a:rPr lang="en-US" altLang="ko-KR" dirty="0" smtClean="0"/>
              <a:t>D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디바이스 간 연동 </a:t>
            </a:r>
            <a:r>
              <a:rPr lang="ko-KR" altLang="en-US" dirty="0" err="1" smtClean="0"/>
              <a:t>로직은</a:t>
            </a:r>
            <a:r>
              <a:rPr lang="ko-KR" altLang="en-US" dirty="0" smtClean="0"/>
              <a:t> 연동되는 디바이스 쌍 마다 구현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프로토콜 표준화</a:t>
            </a:r>
            <a:r>
              <a:rPr lang="en-US" altLang="ko-KR" dirty="0" smtClean="0"/>
              <a:t>(Modbus, </a:t>
            </a:r>
            <a:r>
              <a:rPr lang="en-US" altLang="ko-KR" dirty="0" err="1" smtClean="0"/>
              <a:t>BACnet</a:t>
            </a:r>
            <a:r>
              <a:rPr lang="en-US" altLang="ko-KR" dirty="0" smtClean="0"/>
              <a:t>, Lon Work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표준화된 프로토콜 개수 </a:t>
            </a:r>
            <a:r>
              <a:rPr lang="en-US" altLang="ko-KR" dirty="0" smtClean="0"/>
              <a:t>P &lt;&lt; D</a:t>
            </a:r>
          </a:p>
          <a:p>
            <a:pPr lvl="1"/>
            <a:r>
              <a:rPr lang="ko-KR" altLang="en-US" dirty="0" smtClean="0"/>
              <a:t>연동 드라이버 수는 줄어들지만 디바이스 간 연동 </a:t>
            </a:r>
            <a:r>
              <a:rPr lang="ko-KR" altLang="en-US" dirty="0" err="1" smtClean="0"/>
              <a:t>로직은</a:t>
            </a:r>
            <a:r>
              <a:rPr lang="ko-KR" altLang="en-US" dirty="0" smtClean="0"/>
              <a:t> 줄지 않음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기타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미들웨어</a:t>
            </a:r>
            <a:r>
              <a:rPr lang="en-US" altLang="ko-KR" dirty="0" smtClean="0"/>
              <a:t>(Middleware)</a:t>
            </a:r>
            <a:r>
              <a:rPr lang="ko-KR" altLang="en-US" dirty="0" smtClean="0"/>
              <a:t> 표준화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프로파일</a:t>
            </a:r>
            <a:r>
              <a:rPr lang="en-US" altLang="ko-KR" dirty="0" smtClean="0"/>
              <a:t>(Profile)</a:t>
            </a:r>
            <a:r>
              <a:rPr lang="ko-KR" altLang="en-US" dirty="0" smtClean="0"/>
              <a:t> 표준화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어댑터 패턴</a:t>
            </a:r>
            <a:r>
              <a:rPr lang="en-US" altLang="ko-KR" dirty="0" smtClean="0"/>
              <a:t>(adapter pattern)</a:t>
            </a:r>
          </a:p>
          <a:p>
            <a:pPr lvl="2"/>
            <a:r>
              <a:rPr lang="ko-KR" altLang="en-US" dirty="0" smtClean="0"/>
              <a:t>완전히 이질적인 디바이스는 결국 새로 정의해야 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어댑터를 여러 개 만들어야 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Problem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디바이스</a:t>
            </a:r>
            <a:r>
              <a:rPr lang="en-US" altLang="ko-KR" dirty="0"/>
              <a:t>/</a:t>
            </a:r>
            <a:r>
              <a:rPr lang="ko-KR" altLang="en-US" dirty="0"/>
              <a:t>프로토콜 </a:t>
            </a:r>
            <a:r>
              <a:rPr lang="ko-KR" altLang="en-US" dirty="0" smtClean="0"/>
              <a:t>단</a:t>
            </a:r>
            <a:r>
              <a:rPr lang="ko-KR" altLang="en-US" dirty="0"/>
              <a:t>위</a:t>
            </a:r>
            <a:r>
              <a:rPr lang="ko-KR" altLang="en-US" dirty="0" smtClean="0"/>
              <a:t>의 추상화는 확장에 한계가 있음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969224" y="5632896"/>
            <a:ext cx="1224136" cy="676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A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69224" y="3501008"/>
            <a:ext cx="2592288" cy="1656184"/>
          </a:xfrm>
          <a:prstGeom prst="roundRect">
            <a:avLst>
              <a:gd name="adj" fmla="val 256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Connectivity System</a:t>
            </a: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113240" y="5445224"/>
            <a:ext cx="936104" cy="360040"/>
          </a:xfrm>
          <a:prstGeom prst="roundRect">
            <a:avLst>
              <a:gd name="adj" fmla="val 96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Protocol A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337376" y="5632896"/>
            <a:ext cx="1224136" cy="676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B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8481392" y="5445224"/>
            <a:ext cx="936104" cy="360040"/>
          </a:xfrm>
          <a:prstGeom prst="roundRect">
            <a:avLst>
              <a:gd name="adj" fmla="val 96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Protocol B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113240" y="4725144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 A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81392" y="4725144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 B</a:t>
            </a:r>
          </a:p>
        </p:txBody>
      </p:sp>
      <p:cxnSp>
        <p:nvCxnSpPr>
          <p:cNvPr id="16" name="직선 연결선 15"/>
          <p:cNvCxnSpPr>
            <a:stCxn id="8" idx="0"/>
            <a:endCxn id="13" idx="2"/>
          </p:cNvCxnSpPr>
          <p:nvPr/>
        </p:nvCxnSpPr>
        <p:spPr bwMode="auto">
          <a:xfrm flipV="1">
            <a:off x="7581292" y="5085184"/>
            <a:ext cx="0" cy="36004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7" name="직선 연결선 16"/>
          <p:cNvCxnSpPr>
            <a:stCxn id="10" idx="0"/>
            <a:endCxn id="14" idx="2"/>
          </p:cNvCxnSpPr>
          <p:nvPr/>
        </p:nvCxnSpPr>
        <p:spPr bwMode="auto">
          <a:xfrm flipV="1">
            <a:off x="8949444" y="5085184"/>
            <a:ext cx="0" cy="36004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1" name="모서리가 둥근 직사각형 30"/>
          <p:cNvSpPr/>
          <p:nvPr/>
        </p:nvSpPr>
        <p:spPr>
          <a:xfrm>
            <a:off x="7113240" y="4005064"/>
            <a:ext cx="2304256" cy="360040"/>
          </a:xfrm>
          <a:prstGeom prst="roundRect">
            <a:avLst>
              <a:gd name="adj" fmla="val 9612"/>
            </a:avLst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디바이스 간 연동 </a:t>
            </a:r>
            <a:r>
              <a:rPr lang="ko-KR" altLang="en-US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로직</a:t>
            </a:r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33" name="꺾인 연결선 32"/>
          <p:cNvCxnSpPr>
            <a:stCxn id="13" idx="0"/>
            <a:endCxn id="14" idx="0"/>
          </p:cNvCxnSpPr>
          <p:nvPr/>
        </p:nvCxnSpPr>
        <p:spPr bwMode="auto">
          <a:xfrm rot="5400000" flipH="1" flipV="1">
            <a:off x="8265368" y="4041068"/>
            <a:ext cx="12700" cy="1368152"/>
          </a:xfrm>
          <a:prstGeom prst="bentConnector3">
            <a:avLst>
              <a:gd name="adj1" fmla="val 3313370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0329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Point</a:t>
            </a:r>
          </a:p>
          <a:p>
            <a:pPr lvl="1"/>
            <a:r>
              <a:rPr lang="ko-KR" altLang="en-US" dirty="0" smtClean="0"/>
              <a:t>단일 스칼라 값과 그 상태</a:t>
            </a:r>
            <a:endParaRPr lang="en-US" altLang="ko-KR" dirty="0" smtClean="0"/>
          </a:p>
          <a:p>
            <a:r>
              <a:rPr lang="en-US" altLang="ko-KR" dirty="0" smtClean="0"/>
              <a:t>Alarm</a:t>
            </a:r>
          </a:p>
          <a:p>
            <a:pPr lvl="1"/>
            <a:r>
              <a:rPr lang="en-US" altLang="ko-KR" dirty="0" smtClean="0"/>
              <a:t>Point </a:t>
            </a:r>
            <a:r>
              <a:rPr lang="ko-KR" altLang="en-US" dirty="0" smtClean="0"/>
              <a:t>값의 변화를 인지하고 전달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포인트 연결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dirty="0" err="1" smtClean="0"/>
              <a:t>알람의</a:t>
            </a:r>
            <a:r>
              <a:rPr lang="ko-KR" altLang="en-US" dirty="0" smtClean="0"/>
              <a:t> 조건과 데이터 가공</a:t>
            </a:r>
            <a:endParaRPr lang="en-US" altLang="ko-KR" dirty="0" smtClean="0"/>
          </a:p>
          <a:p>
            <a:r>
              <a:rPr lang="en-US" altLang="ko-KR" dirty="0" smtClean="0"/>
              <a:t>History</a:t>
            </a:r>
          </a:p>
          <a:p>
            <a:pPr lvl="1"/>
            <a:r>
              <a:rPr lang="en-US" altLang="ko-KR" dirty="0" smtClean="0"/>
              <a:t>Point </a:t>
            </a:r>
            <a:r>
              <a:rPr lang="ko-KR" altLang="en-US" dirty="0" smtClean="0"/>
              <a:t>값의 저장과 쿼리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OBIX (Open Building Information </a:t>
            </a:r>
            <a:r>
              <a:rPr lang="en-US" altLang="ko-KR" dirty="0" err="1" smtClean="0"/>
              <a:t>eXchange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RESTful </a:t>
            </a:r>
            <a:r>
              <a:rPr lang="ko-KR" altLang="en-US" dirty="0" smtClean="0"/>
              <a:t>웹 서비스 기반의 빌딩 제어 시스템 인터페이스 표준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753200" y="5200848"/>
            <a:ext cx="1224136" cy="676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A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889104" y="2492896"/>
            <a:ext cx="3600400" cy="2232248"/>
          </a:xfrm>
          <a:prstGeom prst="roundRect">
            <a:avLst>
              <a:gd name="adj" fmla="val 256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Connectivity System</a:t>
            </a: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97216" y="5013176"/>
            <a:ext cx="936104" cy="360040"/>
          </a:xfrm>
          <a:prstGeom prst="roundRect">
            <a:avLst>
              <a:gd name="adj" fmla="val 96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Protocol A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121352" y="5200848"/>
            <a:ext cx="1224136" cy="676424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B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65368" y="5013176"/>
            <a:ext cx="936104" cy="360040"/>
          </a:xfrm>
          <a:prstGeom prst="roundRect">
            <a:avLst>
              <a:gd name="adj" fmla="val 961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Protocol B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897216" y="4293096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 A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65368" y="4293096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 B</a:t>
            </a:r>
          </a:p>
        </p:txBody>
      </p:sp>
      <p:cxnSp>
        <p:nvCxnSpPr>
          <p:cNvPr id="17" name="직선 연결선 16"/>
          <p:cNvCxnSpPr>
            <a:stCxn id="12" idx="0"/>
            <a:endCxn id="15" idx="2"/>
          </p:cNvCxnSpPr>
          <p:nvPr/>
        </p:nvCxnSpPr>
        <p:spPr bwMode="auto">
          <a:xfrm flipV="1">
            <a:off x="7365268" y="4653136"/>
            <a:ext cx="0" cy="36004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18" name="직선 연결선 17"/>
          <p:cNvCxnSpPr>
            <a:stCxn id="14" idx="0"/>
            <a:endCxn id="16" idx="2"/>
          </p:cNvCxnSpPr>
          <p:nvPr/>
        </p:nvCxnSpPr>
        <p:spPr bwMode="auto">
          <a:xfrm flipV="1">
            <a:off x="8733420" y="4653136"/>
            <a:ext cx="0" cy="360040"/>
          </a:xfrm>
          <a:prstGeom prst="line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7" name="모서리가 둥근 직사각형 26"/>
          <p:cNvSpPr/>
          <p:nvPr/>
        </p:nvSpPr>
        <p:spPr>
          <a:xfrm>
            <a:off x="6878460" y="3813540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P1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7238500" y="3818176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P2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598540" y="3818176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P3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234201" y="3813540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P1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594241" y="3818176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P2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8954281" y="3818176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P3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34" name="꺾인 연결선 33"/>
          <p:cNvCxnSpPr>
            <a:stCxn id="27" idx="0"/>
            <a:endCxn id="30" idx="0"/>
          </p:cNvCxnSpPr>
          <p:nvPr/>
        </p:nvCxnSpPr>
        <p:spPr bwMode="auto">
          <a:xfrm rot="5400000" flipH="1" flipV="1">
            <a:off x="7700346" y="3135670"/>
            <a:ext cx="12700" cy="1355741"/>
          </a:xfrm>
          <a:prstGeom prst="bentConnector3">
            <a:avLst>
              <a:gd name="adj1" fmla="val 5698079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 bwMode="auto">
          <a:xfrm>
            <a:off x="7095999" y="2852936"/>
            <a:ext cx="521297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en-US" altLang="ko-KR" sz="10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Alarm</a:t>
            </a:r>
            <a:endParaRPr kumimoji="0" lang="ko-KR" altLang="en-US" sz="10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39" name="꺾인 연결선 38"/>
          <p:cNvCxnSpPr>
            <a:stCxn id="28" idx="0"/>
            <a:endCxn id="31" idx="0"/>
          </p:cNvCxnSpPr>
          <p:nvPr/>
        </p:nvCxnSpPr>
        <p:spPr bwMode="auto">
          <a:xfrm rot="5400000" flipH="1" flipV="1">
            <a:off x="8060386" y="3140306"/>
            <a:ext cx="12700" cy="1355741"/>
          </a:xfrm>
          <a:prstGeom prst="bentConnector3">
            <a:avLst>
              <a:gd name="adj1" fmla="val 3634394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모서리가 둥근 직사각형 35"/>
          <p:cNvSpPr/>
          <p:nvPr/>
        </p:nvSpPr>
        <p:spPr>
          <a:xfrm>
            <a:off x="7458321" y="3187552"/>
            <a:ext cx="775879" cy="379657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Point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연결 </a:t>
            </a:r>
            <a:r>
              <a:rPr lang="ko-KR" altLang="en-US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로직</a:t>
            </a:r>
            <a:endParaRPr lang="ko-KR" altLang="en-US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45" name="꺾인 연결선 44"/>
          <p:cNvCxnSpPr>
            <a:stCxn id="32" idx="0"/>
            <a:endCxn id="29" idx="0"/>
          </p:cNvCxnSpPr>
          <p:nvPr/>
        </p:nvCxnSpPr>
        <p:spPr bwMode="auto">
          <a:xfrm rot="16200000" flipV="1">
            <a:off x="8420427" y="3140305"/>
            <a:ext cx="12700" cy="1355741"/>
          </a:xfrm>
          <a:prstGeom prst="bentConnector3">
            <a:avLst>
              <a:gd name="adj1" fmla="val 1387244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원통 46"/>
          <p:cNvSpPr/>
          <p:nvPr/>
        </p:nvSpPr>
        <p:spPr>
          <a:xfrm>
            <a:off x="5961112" y="4293096"/>
            <a:ext cx="720080" cy="360040"/>
          </a:xfrm>
          <a:prstGeom prst="ca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Repo.</a:t>
            </a:r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49" name="꺾인 연결선 48"/>
          <p:cNvCxnSpPr>
            <a:stCxn id="6" idx="1"/>
            <a:endCxn id="47" idx="1"/>
          </p:cNvCxnSpPr>
          <p:nvPr/>
        </p:nvCxnSpPr>
        <p:spPr bwMode="auto">
          <a:xfrm rot="10800000" flipV="1">
            <a:off x="6321152" y="3948154"/>
            <a:ext cx="360040" cy="344941"/>
          </a:xfrm>
          <a:prstGeom prst="bentConnector2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모서리가 둥근 직사각형 51"/>
          <p:cNvSpPr/>
          <p:nvPr/>
        </p:nvSpPr>
        <p:spPr>
          <a:xfrm>
            <a:off x="6031390" y="3108817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 bwMode="auto">
          <a:xfrm>
            <a:off x="6353350" y="3114514"/>
            <a:ext cx="615874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: Point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681192" y="3747229"/>
            <a:ext cx="2664296" cy="401851"/>
          </a:xfrm>
          <a:prstGeom prst="round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865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6609183" y="4437112"/>
            <a:ext cx="2880321" cy="1224136"/>
          </a:xfrm>
          <a:prstGeom prst="roundRect">
            <a:avLst>
              <a:gd name="adj" fmla="val 2562"/>
            </a:avLst>
          </a:prstGeom>
          <a:solidFill>
            <a:srgbClr val="E7FFE7"/>
          </a:solidFill>
          <a:ln w="127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Point &amp; Status(OBIX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Point)</a:t>
            </a:r>
          </a:p>
          <a:p>
            <a:pPr lvl="1"/>
            <a:r>
              <a:rPr lang="en-US" altLang="ko-KR" dirty="0" smtClean="0"/>
              <a:t>OBIX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SW </a:t>
            </a:r>
            <a:r>
              <a:rPr lang="ko-KR" altLang="en-US" dirty="0" smtClean="0"/>
              <a:t>모델링</a:t>
            </a:r>
            <a:endParaRPr lang="en-US" altLang="ko-KR" dirty="0" smtClean="0"/>
          </a:p>
          <a:p>
            <a:r>
              <a:rPr lang="ko-KR" altLang="en-US" dirty="0" smtClean="0"/>
              <a:t>포인트 간 연동 </a:t>
            </a:r>
            <a:r>
              <a:rPr lang="ko-KR" altLang="en-US" dirty="0" err="1" smtClean="0"/>
              <a:t>로직</a:t>
            </a:r>
            <a:r>
              <a:rPr lang="en-US" altLang="ko-KR" dirty="0" smtClean="0"/>
              <a:t>(OBIX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Alarm)</a:t>
            </a:r>
          </a:p>
          <a:p>
            <a:pPr lvl="1"/>
            <a:r>
              <a:rPr lang="ko-KR" altLang="en-US" dirty="0" smtClean="0"/>
              <a:t>단순 </a:t>
            </a:r>
            <a:r>
              <a:rPr lang="ko-KR" altLang="en-US" dirty="0" err="1" smtClean="0"/>
              <a:t>로직</a:t>
            </a:r>
            <a:r>
              <a:rPr lang="ko-KR" altLang="en-US" dirty="0" smtClean="0"/>
              <a:t> 연산</a:t>
            </a:r>
            <a:r>
              <a:rPr lang="en-US" altLang="ko-KR" dirty="0" smtClean="0"/>
              <a:t>(AND, OR, NOT)</a:t>
            </a:r>
            <a:r>
              <a:rPr lang="ko-KR" altLang="en-US" dirty="0" smtClean="0"/>
              <a:t>부터 복잡한 </a:t>
            </a:r>
            <a:r>
              <a:rPr lang="ko-KR" altLang="en-US" dirty="0" err="1" smtClean="0"/>
              <a:t>로직</a:t>
            </a:r>
            <a:r>
              <a:rPr lang="en-US" altLang="ko-KR" dirty="0" smtClean="0"/>
              <a:t>(Schedule)</a:t>
            </a:r>
            <a:r>
              <a:rPr lang="ko-KR" altLang="en-US" dirty="0" smtClean="0"/>
              <a:t>까지 일반화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모듈화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연동 </a:t>
            </a:r>
            <a:r>
              <a:rPr lang="ko-KR" altLang="en-US" dirty="0" err="1" smtClean="0"/>
              <a:t>로직의</a:t>
            </a:r>
            <a:r>
              <a:rPr lang="ko-KR" altLang="en-US" dirty="0" smtClean="0"/>
              <a:t> 집합 </a:t>
            </a:r>
            <a:r>
              <a:rPr lang="en-US" altLang="ko-KR" dirty="0" smtClean="0"/>
              <a:t>=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>(Module)</a:t>
            </a:r>
          </a:p>
          <a:p>
            <a:r>
              <a:rPr lang="en-US" altLang="ko-KR" dirty="0"/>
              <a:t>Point</a:t>
            </a:r>
            <a:r>
              <a:rPr lang="ko-KR" altLang="en-US" dirty="0"/>
              <a:t>의 검색 </a:t>
            </a:r>
            <a:r>
              <a:rPr lang="en-US" altLang="ko-KR" dirty="0"/>
              <a:t>/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(OBIX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History)</a:t>
            </a:r>
            <a:endParaRPr lang="en-US" altLang="ko-KR" dirty="0"/>
          </a:p>
          <a:p>
            <a:pPr lvl="1"/>
            <a:r>
              <a:rPr lang="en-US" altLang="ko-KR" dirty="0" smtClean="0"/>
              <a:t>Ord </a:t>
            </a:r>
            <a:r>
              <a:rPr lang="en-US" altLang="ko-KR" dirty="0"/>
              <a:t>: URL </a:t>
            </a:r>
            <a:r>
              <a:rPr lang="ko-KR" altLang="en-US" dirty="0"/>
              <a:t>형식의 </a:t>
            </a:r>
            <a:r>
              <a:rPr lang="ko-KR" altLang="en-US" dirty="0" smtClean="0"/>
              <a:t>문자열</a:t>
            </a:r>
            <a:r>
              <a:rPr lang="ko-KR" altLang="en-US" dirty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동일 어플리케이션 내 모든 컴포넌트</a:t>
            </a:r>
            <a:r>
              <a:rPr lang="en-US" altLang="ko-KR" dirty="0"/>
              <a:t>(Point</a:t>
            </a:r>
            <a:r>
              <a:rPr lang="ko-KR" altLang="en-US" dirty="0"/>
              <a:t>의 상위 타입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smtClean="0"/>
              <a:t>취득 가능</a:t>
            </a:r>
            <a:endParaRPr lang="en-US" altLang="ko-KR" dirty="0"/>
          </a:p>
          <a:p>
            <a:pPr lvl="1"/>
            <a:r>
              <a:rPr lang="en-US" altLang="ko-KR" dirty="0" smtClean="0"/>
              <a:t>History </a:t>
            </a:r>
            <a:r>
              <a:rPr lang="ko-KR" altLang="en-US" dirty="0" smtClean="0"/>
              <a:t>컴포넌트를 </a:t>
            </a:r>
            <a:r>
              <a:rPr lang="ko-KR" altLang="en-US" dirty="0"/>
              <a:t>통한 데이터의 영구 저장 및 쿼리 가능</a:t>
            </a:r>
            <a:endParaRPr lang="en-US" altLang="ko-KR" dirty="0"/>
          </a:p>
          <a:p>
            <a:r>
              <a:rPr lang="ko-KR" altLang="en-US" dirty="0"/>
              <a:t>엔지니어링</a:t>
            </a:r>
          </a:p>
          <a:p>
            <a:pPr lvl="1"/>
            <a:r>
              <a:rPr lang="ko-KR" altLang="en-US" dirty="0" smtClean="0"/>
              <a:t>포인트 간 연결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</a:t>
            </a:r>
            <a:r>
              <a:rPr lang="ko-KR" altLang="en-US" dirty="0" err="1"/>
              <a:t>구성자</a:t>
            </a:r>
            <a:r>
              <a:rPr lang="ko-KR" altLang="en-US" dirty="0"/>
              <a:t> 간의 연동 설정 지원</a:t>
            </a:r>
            <a:r>
              <a:rPr lang="en-US" altLang="ko-KR" dirty="0"/>
              <a:t>(GUI </a:t>
            </a:r>
            <a:r>
              <a:rPr lang="ko-KR" altLang="en-US" dirty="0"/>
              <a:t>형식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모니터 </a:t>
            </a:r>
            <a:r>
              <a:rPr lang="en-US" altLang="ko-KR" dirty="0"/>
              <a:t>/ </a:t>
            </a:r>
            <a:r>
              <a:rPr lang="ko-KR" altLang="en-US" dirty="0" smtClean="0"/>
              <a:t>컨트롤</a:t>
            </a:r>
            <a:r>
              <a:rPr lang="en-US" altLang="ko-KR" dirty="0" smtClean="0"/>
              <a:t>(Web &amp; Supervisor)</a:t>
            </a:r>
            <a:endParaRPr lang="en-US" altLang="ko-KR" dirty="0"/>
          </a:p>
          <a:p>
            <a:pPr lvl="1"/>
            <a:r>
              <a:rPr lang="en-US" altLang="ko-KR" dirty="0"/>
              <a:t>Niagara Platform</a:t>
            </a:r>
            <a:r>
              <a:rPr lang="ko-KR" altLang="en-US" dirty="0"/>
              <a:t>의 모든 컴포넌트를 </a:t>
            </a:r>
            <a:r>
              <a:rPr lang="en-US" altLang="ko-KR" dirty="0"/>
              <a:t>GUI</a:t>
            </a:r>
            <a:r>
              <a:rPr lang="ko-KR" altLang="en-US" dirty="0"/>
              <a:t>로 표현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컴포넌트 정보를 </a:t>
            </a:r>
            <a:r>
              <a:rPr lang="en-US" altLang="ko-KR" dirty="0"/>
              <a:t>Web UI </a:t>
            </a:r>
            <a:r>
              <a:rPr lang="ko-KR" altLang="en-US" dirty="0"/>
              <a:t>형식으로 표현 가능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디바이스 드라이버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디바이스를 연동하기 위한 특별한 형태의 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드라이버 개발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r>
              <a:rPr lang="ko-KR" altLang="en-US" dirty="0" smtClean="0"/>
              <a:t>드라이버 및 모듈의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</a:t>
            </a:r>
            <a:r>
              <a:rPr lang="en-US" altLang="ko-KR" dirty="0" smtClean="0"/>
              <a:t>(.jar) </a:t>
            </a:r>
            <a:r>
              <a:rPr lang="ko-KR" altLang="en-US" dirty="0" smtClean="0"/>
              <a:t>단위 모듈 배포 시스템 구축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Gradle</a:t>
            </a:r>
            <a:r>
              <a:rPr lang="ko-KR" altLang="en-US" dirty="0" smtClean="0"/>
              <a:t>을 이용한 온라인 배포 가능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Niagara Platform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이종 디바이스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프로토콜로 구성된 분산 시스템의 구성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컨트롤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데이터 교환을 위한 플랫폼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097747" y="5085184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697416" y="5085184"/>
            <a:ext cx="288032" cy="292668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4" name="직선 화살표 연결선 13"/>
          <p:cNvCxnSpPr>
            <a:stCxn id="6" idx="3"/>
            <a:endCxn id="7" idx="1"/>
          </p:cNvCxnSpPr>
          <p:nvPr/>
        </p:nvCxnSpPr>
        <p:spPr bwMode="auto">
          <a:xfrm>
            <a:off x="7385779" y="5231518"/>
            <a:ext cx="1311637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모서리가 둥근 직사각형 8"/>
          <p:cNvSpPr/>
          <p:nvPr/>
        </p:nvSpPr>
        <p:spPr>
          <a:xfrm>
            <a:off x="7633505" y="5065567"/>
            <a:ext cx="775879" cy="379657"/>
          </a:xfrm>
          <a:prstGeom prst="roundRect">
            <a:avLst>
              <a:gd name="adj" fmla="val 961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포인</a:t>
            </a:r>
            <a:r>
              <a:rPr lang="ko-KR" altLang="en-US" sz="100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</a:t>
            </a:r>
            <a:endParaRPr lang="en-US" altLang="ko-KR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연결 </a:t>
            </a:r>
            <a:r>
              <a:rPr lang="ko-KR" altLang="en-US" sz="10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로직</a:t>
            </a:r>
            <a:endParaRPr lang="ko-KR" altLang="en-US" sz="10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712522" y="5445224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 A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09384" y="5445224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 A</a:t>
            </a:r>
          </a:p>
        </p:txBody>
      </p:sp>
      <p:sp>
        <p:nvSpPr>
          <p:cNvPr id="17" name="원통 16"/>
          <p:cNvSpPr/>
          <p:nvPr/>
        </p:nvSpPr>
        <p:spPr>
          <a:xfrm>
            <a:off x="7648626" y="4581128"/>
            <a:ext cx="688750" cy="432048"/>
          </a:xfrm>
          <a:prstGeom prst="can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Repo.</a:t>
            </a:r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20" name="직선 화살표 연결선 19"/>
          <p:cNvCxnSpPr>
            <a:endCxn id="17" idx="2"/>
          </p:cNvCxnSpPr>
          <p:nvPr/>
        </p:nvCxnSpPr>
        <p:spPr bwMode="auto">
          <a:xfrm flipV="1">
            <a:off x="7329264" y="4797152"/>
            <a:ext cx="319362" cy="252028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직선 화살표 연결선 21"/>
          <p:cNvCxnSpPr/>
          <p:nvPr/>
        </p:nvCxnSpPr>
        <p:spPr bwMode="auto">
          <a:xfrm flipH="1" flipV="1">
            <a:off x="8337376" y="4797152"/>
            <a:ext cx="360040" cy="268415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98" y="3768168"/>
            <a:ext cx="776651" cy="45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꺾인 연결선 25"/>
          <p:cNvCxnSpPr>
            <a:stCxn id="18" idx="0"/>
            <a:endCxn id="1026" idx="2"/>
          </p:cNvCxnSpPr>
          <p:nvPr/>
        </p:nvCxnSpPr>
        <p:spPr bwMode="auto">
          <a:xfrm rot="16200000" flipV="1">
            <a:off x="7443672" y="3831440"/>
            <a:ext cx="216024" cy="995320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0" name="꺾인 연결선 29"/>
          <p:cNvCxnSpPr>
            <a:stCxn id="18" idx="0"/>
            <a:endCxn id="1033" idx="2"/>
          </p:cNvCxnSpPr>
          <p:nvPr/>
        </p:nvCxnSpPr>
        <p:spPr bwMode="auto">
          <a:xfrm rot="16200000" flipV="1">
            <a:off x="7912843" y="4300610"/>
            <a:ext cx="216660" cy="56343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27" name="Picture 3" descr="C:\Users\USER\Desktop\gears-25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407" y="3717032"/>
            <a:ext cx="684075" cy="50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2" name="꺾인 연결선 1031"/>
          <p:cNvCxnSpPr>
            <a:stCxn id="18" idx="0"/>
            <a:endCxn id="1027" idx="2"/>
          </p:cNvCxnSpPr>
          <p:nvPr/>
        </p:nvCxnSpPr>
        <p:spPr bwMode="auto">
          <a:xfrm rot="5400000" flipH="1" flipV="1">
            <a:off x="8400064" y="3869732"/>
            <a:ext cx="216660" cy="918101"/>
          </a:xfrm>
          <a:prstGeom prst="bentConnector3">
            <a:avLst/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pic>
        <p:nvPicPr>
          <p:cNvPr id="1033" name="Picture 4" descr="C:\Users\USER\Desktop\image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7" t="11124" r="9236" b="12240"/>
          <a:stretch/>
        </p:blipFill>
        <p:spPr bwMode="auto">
          <a:xfrm>
            <a:off x="7625214" y="3517013"/>
            <a:ext cx="735573" cy="70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 bwMode="auto">
          <a:xfrm>
            <a:off x="8615546" y="3368025"/>
            <a:ext cx="873958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ko-KR" altLang="en-US" sz="1200" kern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엔지니어링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7831739" y="3368025"/>
            <a:ext cx="322524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ko-KR" altLang="en-US" sz="1200" kern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웹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6450106" y="3368025"/>
            <a:ext cx="1072730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pPr algn="ctr"/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모니터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/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컨트롤</a:t>
            </a:r>
          </a:p>
        </p:txBody>
      </p:sp>
    </p:spTree>
    <p:extLst>
      <p:ext uri="{BB962C8B-B14F-4D97-AF65-F5344CB8AC3E}">
        <p14:creationId xmlns:p14="http://schemas.microsoft.com/office/powerpoint/2010/main" val="43864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Supervisor</a:t>
            </a:r>
          </a:p>
          <a:p>
            <a:pPr lvl="1"/>
            <a:r>
              <a:rPr lang="en-US" altLang="ko-KR" dirty="0" smtClean="0"/>
              <a:t>Niagara Platform</a:t>
            </a:r>
            <a:r>
              <a:rPr lang="ko-KR" altLang="en-US" dirty="0" smtClean="0"/>
              <a:t>에 대한 컨트롤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엔지니어링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모듈 배포를 담당</a:t>
            </a:r>
            <a:endParaRPr lang="en-US" altLang="ko-KR" dirty="0" smtClean="0"/>
          </a:p>
          <a:p>
            <a:r>
              <a:rPr lang="en-US" altLang="ko-KR" dirty="0" smtClean="0"/>
              <a:t>Station</a:t>
            </a:r>
          </a:p>
          <a:p>
            <a:pPr lvl="1"/>
            <a:r>
              <a:rPr lang="ko-KR" altLang="en-US" dirty="0" smtClean="0"/>
              <a:t>런타임 환경의 최 상위 단위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어플리케이션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컴포넌트화 된 드라이버 및 모듈을 조합적으로 설정 가능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Niagara AX</a:t>
            </a:r>
          </a:p>
          <a:p>
            <a:pPr lvl="1"/>
            <a:r>
              <a:rPr lang="en-US" altLang="ko-KR" dirty="0" smtClean="0"/>
              <a:t>JACE HW </a:t>
            </a:r>
            <a:r>
              <a:rPr lang="ko-KR" altLang="en-US" dirty="0" smtClean="0"/>
              <a:t>상에서 동작하는 </a:t>
            </a:r>
            <a:r>
              <a:rPr lang="en-US" altLang="ko-KR" dirty="0" smtClean="0"/>
              <a:t>OBIX </a:t>
            </a:r>
            <a:r>
              <a:rPr lang="ko-KR" altLang="en-US" dirty="0" smtClean="0"/>
              <a:t>기반 소프트웨어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Niagara System </a:t>
            </a:r>
            <a:r>
              <a:rPr lang="ko-KR" altLang="en-US" dirty="0" smtClean="0"/>
              <a:t>구성도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크게 </a:t>
            </a:r>
            <a:r>
              <a:rPr lang="en-US" altLang="ko-KR" dirty="0" smtClean="0"/>
              <a:t>Supervisor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Niagara Platform(SW : Niagara AX, HW : JACE) </a:t>
            </a:r>
            <a:r>
              <a:rPr lang="ko-KR" altLang="en-US" dirty="0" smtClean="0"/>
              <a:t>으로 구성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7" t="33206" r="34924" b="27227"/>
          <a:stretch/>
        </p:blipFill>
        <p:spPr bwMode="auto">
          <a:xfrm>
            <a:off x="3205279" y="2875244"/>
            <a:ext cx="4568081" cy="306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991" r="7122" b="8327"/>
          <a:stretch/>
        </p:blipFill>
        <p:spPr bwMode="auto">
          <a:xfrm>
            <a:off x="6831433" y="5295580"/>
            <a:ext cx="828080" cy="5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6944"/>
          <a:stretch/>
        </p:blipFill>
        <p:spPr bwMode="auto">
          <a:xfrm>
            <a:off x="6810369" y="2924662"/>
            <a:ext cx="870208" cy="62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6229615" y="6093296"/>
            <a:ext cx="936104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A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09735" y="6093296"/>
            <a:ext cx="936104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B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35" name="꺾인 연결선 34"/>
          <p:cNvCxnSpPr>
            <a:stCxn id="29" idx="2"/>
            <a:endCxn id="33" idx="0"/>
          </p:cNvCxnSpPr>
          <p:nvPr/>
        </p:nvCxnSpPr>
        <p:spPr bwMode="auto">
          <a:xfrm rot="5400000">
            <a:off x="6844544" y="5692366"/>
            <a:ext cx="254053" cy="547806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6" name="꺾인 연결선 35"/>
          <p:cNvCxnSpPr>
            <a:stCxn id="29" idx="2"/>
            <a:endCxn id="34" idx="0"/>
          </p:cNvCxnSpPr>
          <p:nvPr/>
        </p:nvCxnSpPr>
        <p:spPr bwMode="auto">
          <a:xfrm rot="16200000" flipH="1">
            <a:off x="7384604" y="5700112"/>
            <a:ext cx="254053" cy="532314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058" name="TextBox 2057"/>
          <p:cNvSpPr txBox="1"/>
          <p:nvPr/>
        </p:nvSpPr>
        <p:spPr bwMode="auto">
          <a:xfrm>
            <a:off x="6784470" y="4963476"/>
            <a:ext cx="957313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AX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2060" name="꺾인 연결선 2059"/>
          <p:cNvCxnSpPr>
            <a:stCxn id="2058" idx="3"/>
            <a:endCxn id="29" idx="3"/>
          </p:cNvCxnSpPr>
          <p:nvPr/>
        </p:nvCxnSpPr>
        <p:spPr bwMode="auto">
          <a:xfrm flipH="1">
            <a:off x="7659513" y="5101976"/>
            <a:ext cx="82270" cy="465436"/>
          </a:xfrm>
          <a:prstGeom prst="bentConnector3">
            <a:avLst>
              <a:gd name="adj1" fmla="val -277866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061" name="TextBox 2060"/>
          <p:cNvSpPr txBox="1"/>
          <p:nvPr/>
        </p:nvSpPr>
        <p:spPr bwMode="auto">
          <a:xfrm>
            <a:off x="8029815" y="5231763"/>
            <a:ext cx="1819729" cy="30777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4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= “Niagara Platform”</a:t>
            </a:r>
            <a:endParaRPr kumimoji="0" lang="ko-KR" altLang="en-US" sz="14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2063" name="직선 화살표 연결선 2062"/>
          <p:cNvCxnSpPr>
            <a:endCxn id="2058" idx="1"/>
          </p:cNvCxnSpPr>
          <p:nvPr/>
        </p:nvCxnSpPr>
        <p:spPr bwMode="auto">
          <a:xfrm>
            <a:off x="6445639" y="5101976"/>
            <a:ext cx="338831" cy="0"/>
          </a:xfrm>
          <a:prstGeom prst="straightConnector1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65" name="직선 화살표 연결선 2064"/>
          <p:cNvCxnSpPr>
            <a:endCxn id="29" idx="1"/>
          </p:cNvCxnSpPr>
          <p:nvPr/>
        </p:nvCxnSpPr>
        <p:spPr bwMode="auto">
          <a:xfrm flipV="1">
            <a:off x="5869575" y="5567412"/>
            <a:ext cx="961858" cy="271831"/>
          </a:xfrm>
          <a:prstGeom prst="straightConnector1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2367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/>
          <p:cNvSpPr/>
          <p:nvPr/>
        </p:nvSpPr>
        <p:spPr>
          <a:xfrm>
            <a:off x="3440832" y="2448433"/>
            <a:ext cx="3096344" cy="3096344"/>
          </a:xfrm>
          <a:prstGeom prst="ellipse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Point</a:t>
            </a:r>
          </a:p>
          <a:p>
            <a:pPr lvl="1"/>
            <a:r>
              <a:rPr lang="ko-KR" altLang="en-US" dirty="0" smtClean="0"/>
              <a:t>프로토콜을 통해 디바이스 간에 교환되는 단일 데이터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CD15B4-D0E3-4247-9BDC-B12A0C2ABA1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“Point”</a:t>
            </a:r>
            <a:r>
              <a:rPr lang="ko-KR" altLang="en-US" dirty="0" smtClean="0"/>
              <a:t>를 중심으로 한 추상화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528674" y="3971634"/>
            <a:ext cx="936104" cy="360040"/>
          </a:xfrm>
          <a:prstGeom prst="roundRect">
            <a:avLst>
              <a:gd name="adj" fmla="val 9612"/>
            </a:avLst>
          </a:prstGeom>
          <a:solidFill>
            <a:srgbClr val="FFFFCC"/>
          </a:solidFill>
          <a:ln w="127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Driver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895133" y="3575903"/>
            <a:ext cx="460330" cy="467739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Point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94843" y="3575903"/>
            <a:ext cx="460330" cy="467739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Point</a:t>
            </a:r>
            <a:endParaRPr lang="ko-KR" altLang="en-US" sz="10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64968" y="3575903"/>
            <a:ext cx="460330" cy="467739"/>
          </a:xfrm>
          <a:prstGeom prst="roundRect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0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Point</a:t>
            </a:r>
            <a:endParaRPr lang="ko-KR" altLang="en-US" sz="10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" t="5991" r="7122" b="8327"/>
          <a:stretch/>
        </p:blipFill>
        <p:spPr bwMode="auto">
          <a:xfrm>
            <a:off x="6831433" y="880784"/>
            <a:ext cx="828080" cy="5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6229615" y="1678500"/>
            <a:ext cx="936104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A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309735" y="1678500"/>
            <a:ext cx="936104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Device B</a:t>
            </a:r>
            <a:endParaRPr lang="ko-KR" altLang="en-US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33" name="꺾인 연결선 32"/>
          <p:cNvCxnSpPr>
            <a:stCxn id="30" idx="2"/>
            <a:endCxn id="31" idx="0"/>
          </p:cNvCxnSpPr>
          <p:nvPr/>
        </p:nvCxnSpPr>
        <p:spPr bwMode="auto">
          <a:xfrm rot="5400000">
            <a:off x="6844544" y="1277570"/>
            <a:ext cx="254053" cy="547806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34" name="꺾인 연결선 33"/>
          <p:cNvCxnSpPr>
            <a:stCxn id="30" idx="2"/>
            <a:endCxn id="32" idx="0"/>
          </p:cNvCxnSpPr>
          <p:nvPr/>
        </p:nvCxnSpPr>
        <p:spPr bwMode="auto">
          <a:xfrm rot="16200000" flipH="1">
            <a:off x="7384604" y="1285316"/>
            <a:ext cx="254053" cy="532314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5" name="TextBox 34"/>
          <p:cNvSpPr txBox="1"/>
          <p:nvPr/>
        </p:nvSpPr>
        <p:spPr bwMode="auto">
          <a:xfrm>
            <a:off x="6784470" y="548680"/>
            <a:ext cx="957313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Niagara AX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cxnSp>
        <p:nvCxnSpPr>
          <p:cNvPr id="36" name="꺾인 연결선 35"/>
          <p:cNvCxnSpPr>
            <a:stCxn id="35" idx="3"/>
            <a:endCxn id="30" idx="3"/>
          </p:cNvCxnSpPr>
          <p:nvPr/>
        </p:nvCxnSpPr>
        <p:spPr bwMode="auto">
          <a:xfrm flipH="1">
            <a:off x="7659513" y="687180"/>
            <a:ext cx="82270" cy="465436"/>
          </a:xfrm>
          <a:prstGeom prst="bentConnector3">
            <a:avLst>
              <a:gd name="adj1" fmla="val -277866"/>
            </a:avLst>
          </a:prstGeom>
          <a:noFill/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37" name="TextBox 36"/>
          <p:cNvSpPr txBox="1"/>
          <p:nvPr/>
        </p:nvSpPr>
        <p:spPr bwMode="auto">
          <a:xfrm>
            <a:off x="8029815" y="816967"/>
            <a:ext cx="1819729" cy="30777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400" b="1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= “Niagara Platform”</a:t>
            </a:r>
            <a:endParaRPr kumimoji="0" lang="ko-KR" altLang="en-US" sz="1400" b="1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6" name="원형 화살표 5"/>
          <p:cNvSpPr/>
          <p:nvPr/>
        </p:nvSpPr>
        <p:spPr>
          <a:xfrm rot="5584190">
            <a:off x="2841653" y="1860287"/>
            <a:ext cx="4256124" cy="4256124"/>
          </a:xfrm>
          <a:prstGeom prst="circularArrow">
            <a:avLst>
              <a:gd name="adj1" fmla="val 3758"/>
              <a:gd name="adj2" fmla="val 734365"/>
              <a:gd name="adj3" fmla="val 20480910"/>
              <a:gd name="adj4" fmla="val 189569"/>
              <a:gd name="adj5" fmla="val 5305"/>
            </a:avLst>
          </a:prstGeom>
          <a:solidFill>
            <a:srgbClr val="FFC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err="1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492670" y="1883402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Status</a:t>
            </a:r>
            <a:endParaRPr lang="ko-KR" altLang="en-US" sz="12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33120" y="2891514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View</a:t>
            </a:r>
            <a:endParaRPr lang="ko-KR" altLang="en-US" sz="12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313040" y="4691714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</a:t>
            </a:r>
            <a:endParaRPr lang="ko-KR" altLang="en-US" sz="12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864768" y="2891514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Event</a:t>
            </a:r>
            <a:endParaRPr lang="ko-KR" altLang="en-US" sz="12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584848" y="4691714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Search / Categorize</a:t>
            </a:r>
            <a:endParaRPr lang="ko-KR" altLang="en-US" sz="1100" b="1" dirty="0" err="1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5601072" y="2171434"/>
            <a:ext cx="2037737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값이 제대로 수집되고 있는가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?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7113240" y="3149929"/>
            <a:ext cx="2081019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값을 어떻게 표시할 것인가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?</a:t>
            </a:r>
          </a:p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값을 어떻게 입력 받을 것인가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?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6321152" y="5057270"/>
            <a:ext cx="2994731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값을 어떻게 영구히 저장하고 읽어 올 것인가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?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561391" y="5057270"/>
            <a:ext cx="2951449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원하는 데이터를 어떻게 찾고 분류할 것인가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?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436025" y="3149929"/>
            <a:ext cx="2356735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Point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들의 관계를 어떻게 연결하고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,</a:t>
            </a:r>
          </a:p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값의 변화를 어떻게 알려줄 것인가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?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8" name="TextBox 37"/>
          <p:cNvSpPr txBox="1"/>
          <p:nvPr/>
        </p:nvSpPr>
        <p:spPr bwMode="auto">
          <a:xfrm>
            <a:off x="4502267" y="5877272"/>
            <a:ext cx="833883" cy="276999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en-US" altLang="ko-KR" sz="1200" b="1" kern="0" dirty="0" smtClean="0">
                <a:solidFill>
                  <a:srgbClr val="0000FF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Life Cycle</a:t>
            </a:r>
            <a:endParaRPr kumimoji="0" lang="ko-KR" altLang="en-US" sz="1200" b="1" kern="0" dirty="0" smtClean="0">
              <a:solidFill>
                <a:srgbClr val="0000FF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3800872" y="6052031"/>
            <a:ext cx="2598788" cy="46166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rtlCol="0" anchorCtr="1">
            <a:spAutoFit/>
          </a:bodyPr>
          <a:lstStyle/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어플리케이션의 생성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/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실행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/</a:t>
            </a:r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종료 과정은</a:t>
            </a:r>
            <a:endParaRPr kumimoji="0" lang="en-US" altLang="ko-KR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  <a:p>
            <a:r>
              <a:rPr kumimoji="0" lang="ko-KR" altLang="en-US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어떻게 제어할 것인가</a:t>
            </a:r>
            <a:r>
              <a:rPr kumimoji="0" lang="en-US" altLang="ko-KR" sz="12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cs typeface="+mj-cs"/>
              </a:rPr>
              <a:t>?</a:t>
            </a:r>
            <a:endParaRPr kumimoji="0" lang="ko-KR" altLang="en-US" sz="12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39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[Templete] LGElectronics_Internal_Use_Only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tx1"/>
          </a:solidFill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  <a:latin typeface="LG스마트체 Regular" panose="020B0600000101010101" pitchFamily="50" charset="-127"/>
            <a:ea typeface="LG스마트체 Regular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 bwMode="auto">
        <a:noFill/>
        <a:ln>
          <a:miter lim="800000"/>
          <a:headEnd/>
          <a:tailEnd/>
        </a:ln>
      </a:spPr>
      <a:bodyPr wrap="none" rtlCol="0" anchorCtr="1">
        <a:spAutoFit/>
      </a:bodyPr>
      <a:lstStyle>
        <a:defPPr algn="ctr">
          <a:defRPr kumimoji="0" sz="1200" kern="0" dirty="0" smtClean="0">
            <a:latin typeface="LG스마트체 Regular" panose="020B0600000101010101" pitchFamily="50" charset="-127"/>
            <a:ea typeface="LG스마트체 Regular" panose="020B0600000101010101" pitchFamily="50" charset="-127"/>
            <a:cs typeface="+mj-cs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[Templete] LGElectronics_Internal_Use_Only</Template>
  <TotalTime>129133</TotalTime>
  <Words>2070</Words>
  <Application>Microsoft Office PowerPoint</Application>
  <PresentationFormat>A4 용지(210x297mm)</PresentationFormat>
  <Paragraphs>594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1_[Templete] LGElectronics_Internal_Use_Only</vt:lpstr>
      <vt:lpstr>PowerPoint 프레젠테이션</vt:lpstr>
      <vt:lpstr>Mile High View</vt:lpstr>
      <vt:lpstr>Problem Space</vt:lpstr>
      <vt:lpstr>Niagara 프레임워크 특징</vt:lpstr>
      <vt:lpstr>Problem</vt:lpstr>
      <vt:lpstr>OBIX (Open Building Information eXchange)</vt:lpstr>
      <vt:lpstr>Niagara Platform</vt:lpstr>
      <vt:lpstr>Niagara System 구성도</vt:lpstr>
      <vt:lpstr>Point</vt:lpstr>
      <vt:lpstr>Point : Point 클래스 다이어그램</vt:lpstr>
      <vt:lpstr>Point : Point – ProxyExt 클래스 다이어그램</vt:lpstr>
      <vt:lpstr>Point : Niagara Point 구조</vt:lpstr>
      <vt:lpstr>Point : Point 동작 다이어그램</vt:lpstr>
      <vt:lpstr>Life Cycle : BComponent</vt:lpstr>
      <vt:lpstr>Life Cycle : BComponent Architecture</vt:lpstr>
      <vt:lpstr>Life Cycle : BComponent Hierarchy - nDriver</vt:lpstr>
      <vt:lpstr>Life Cycle : BComponent Hierarchy - Station &amp; nDriver</vt:lpstr>
      <vt:lpstr>Event : BLink</vt:lpstr>
      <vt:lpstr>Event : BLink</vt:lpstr>
      <vt:lpstr>Event : Action</vt:lpstr>
      <vt:lpstr>Event : Action</vt:lpstr>
      <vt:lpstr>Search &amp; Categorize : ORD(Object Resolution Descriptor)</vt:lpstr>
      <vt:lpstr>Search &amp; Categorize : ORD</vt:lpstr>
      <vt:lpstr>Search &amp; Categorize : ORD</vt:lpstr>
      <vt:lpstr>History : HistorySlot &amp; BPointExtension</vt:lpstr>
      <vt:lpstr>History : HistorySlot &amp; BPointExtension</vt:lpstr>
      <vt:lpstr>View</vt:lpstr>
      <vt:lpstr>View : BFacets</vt:lpstr>
      <vt:lpstr>View : Property Sheet</vt:lpstr>
      <vt:lpstr>Module 및 Driver의 배포</vt:lpstr>
      <vt:lpstr>Niagara Platform</vt:lpstr>
      <vt:lpstr>NDriver 구조</vt:lpstr>
      <vt:lpstr>NDriver 구조</vt:lpstr>
      <vt:lpstr>NDriver 구조</vt:lpstr>
      <vt:lpstr>NDriver 구조</vt:lpstr>
      <vt:lpstr>N-Sup의 로직 동적 편집 및 디스플레이 화면 구성 방법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0</dc:title>
  <dc:creator>USER</dc:creator>
  <cp:lastModifiedBy>USER</cp:lastModifiedBy>
  <cp:revision>3743</cp:revision>
  <cp:lastPrinted>2016-04-22T01:21:58Z</cp:lastPrinted>
  <dcterms:created xsi:type="dcterms:W3CDTF">2013-07-19T05:18:00Z</dcterms:created>
  <dcterms:modified xsi:type="dcterms:W3CDTF">2017-10-12T01:14:53Z</dcterms:modified>
</cp:coreProperties>
</file>